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4" r:id="rId17"/>
    <p:sldId id="280" r:id="rId18"/>
    <p:sldId id="281" r:id="rId19"/>
    <p:sldId id="282" r:id="rId20"/>
    <p:sldId id="283" r:id="rId21"/>
    <p:sldId id="285" r:id="rId22"/>
    <p:sldId id="286" r:id="rId23"/>
    <p:sldId id="287" r:id="rId24"/>
    <p:sldId id="288" r:id="rId25"/>
    <p:sldId id="289" r:id="rId26"/>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notesViewPr>
    <p:cSldViewPr snapToGrid="0">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E922E9F-0F72-482C-9C67-90759E1108B3}" type="datetime1">
              <a:rPr lang="de-DE" smtClean="0"/>
              <a:t>25.07.2023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de-DE" smtClean="0"/>
              <a:pPr algn="r" rtl="0"/>
              <a:t>‹Nr.›</a:t>
            </a:fld>
            <a:endParaRPr lang="de-DE"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5EFE3CE-AA4A-4E8E-953C-E13C23B407D1}" type="datetime1">
              <a:rPr lang="de-DE" smtClean="0"/>
              <a:pPr/>
              <a:t>25.07.2023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935E2820-AFE1-45FA-949E-17BDB534E1DC}" type="slidenum">
              <a:rPr lang="de-DE" smtClean="0"/>
              <a:pPr/>
              <a:t>‹Nr.›</a:t>
            </a:fld>
            <a:endParaRPr lang="de-DE"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E2820-AFE1-45FA-949E-17BDB534E1DC}" type="slidenum">
              <a:rPr lang="de-DE" smtClean="0"/>
              <a:pPr/>
              <a:t>3</a:t>
            </a:fld>
            <a:endParaRPr lang="de-DE" dirty="0"/>
          </a:p>
        </p:txBody>
      </p:sp>
    </p:spTree>
    <p:extLst>
      <p:ext uri="{BB962C8B-B14F-4D97-AF65-F5344CB8AC3E}">
        <p14:creationId xmlns:p14="http://schemas.microsoft.com/office/powerpoint/2010/main" val="3382513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de-DE"/>
              <a:t>Titelmasterformat durch Klicken bearbeiten</a:t>
            </a:r>
            <a:endParaRPr lang="de-DE" dirty="0"/>
          </a:p>
        </p:txBody>
      </p:sp>
      <p:sp>
        <p:nvSpPr>
          <p:cNvPr id="3" name="Untertitel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e-DE"/>
              <a:t>Formatvorlage des Untertitelmasters durch Klicken bearbeiten</a:t>
            </a:r>
            <a:endParaRPr lang="de-DE" dirty="0"/>
          </a:p>
        </p:txBody>
      </p:sp>
      <p:sp>
        <p:nvSpPr>
          <p:cNvPr id="8" name="Datumsplatzhalter 7"/>
          <p:cNvSpPr>
            <a:spLocks noGrp="1"/>
          </p:cNvSpPr>
          <p:nvPr>
            <p:ph type="dt" sz="half" idx="10"/>
          </p:nvPr>
        </p:nvSpPr>
        <p:spPr/>
        <p:txBody>
          <a:bodyPr rtlCol="0"/>
          <a:lstStyle>
            <a:lvl1pPr>
              <a:defRPr/>
            </a:lvl1pPr>
          </a:lstStyle>
          <a:p>
            <a:fld id="{0B31F570-5DBA-4E8D-B8FF-F622D85D4DC4}" type="datetime1">
              <a:rPr lang="de-DE" smtClean="0"/>
              <a:pPr/>
              <a:t>25.07.2023</a:t>
            </a:fld>
            <a:endParaRPr lang="de-DE" dirty="0"/>
          </a:p>
        </p:txBody>
      </p:sp>
      <p:sp>
        <p:nvSpPr>
          <p:cNvPr id="9" name="Fußzeilenplatzhalter 8"/>
          <p:cNvSpPr>
            <a:spLocks noGrp="1"/>
          </p:cNvSpPr>
          <p:nvPr>
            <p:ph type="ftr" sz="quarter" idx="11"/>
          </p:nvPr>
        </p:nvSpPr>
        <p:spPr/>
        <p:txBody>
          <a:bodyPr rtlCol="0"/>
          <a:lstStyle/>
          <a:p>
            <a:pPr rtl="0"/>
            <a:endParaRPr lang="de-DE" dirty="0"/>
          </a:p>
        </p:txBody>
      </p:sp>
      <p:sp>
        <p:nvSpPr>
          <p:cNvPr id="10" name="Foliennummernplatzhalter 9"/>
          <p:cNvSpPr>
            <a:spLocks noGrp="1"/>
          </p:cNvSpPr>
          <p:nvPr>
            <p:ph type="sldNum" sz="quarter" idx="12"/>
          </p:nvPr>
        </p:nvSpPr>
        <p:spPr/>
        <p:txBody>
          <a:bodyPr rtlCol="0"/>
          <a:lstStyle/>
          <a:p>
            <a:pPr rtl="0"/>
            <a:fld id="{8FDBFFB2-86D9-4B8F-A59A-553A60B94BBE}" type="slidenum">
              <a:rPr lang="de-DE" smtClean="0"/>
              <a:pPr/>
              <a:t>‹Nr.›</a:t>
            </a:fld>
            <a:endParaRPr lang="de-DE"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rtlCol="0"/>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D2F2FE7A-648C-449E-AC85-821C78C0E5C1}" type="datetime1">
              <a:rPr lang="de-DE" smtClean="0"/>
              <a:pPr/>
              <a:t>25.07.2023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865014" y="304801"/>
            <a:ext cx="1715800" cy="5410200"/>
          </a:xfrm>
        </p:spPr>
        <p:txBody>
          <a:bodyPr vert="eaVert" rtlCol="0"/>
          <a:lstStyle/>
          <a:p>
            <a:pPr rtl="0"/>
            <a:r>
              <a:rPr lang="de-DE"/>
              <a:t>Titelmasterformat durch Klicken bearbeiten</a:t>
            </a:r>
            <a:endParaRPr lang="de-DE" dirty="0"/>
          </a:p>
        </p:txBody>
      </p:sp>
      <p:sp>
        <p:nvSpPr>
          <p:cNvPr id="3" name="Vertikaler Textplatzhalter 2"/>
          <p:cNvSpPr>
            <a:spLocks noGrp="1"/>
          </p:cNvSpPr>
          <p:nvPr>
            <p:ph type="body" orient="vert" idx="1"/>
          </p:nvPr>
        </p:nvSpPr>
        <p:spPr>
          <a:xfrm>
            <a:off x="2209800" y="304801"/>
            <a:ext cx="7502814" cy="5410200"/>
          </a:xfrm>
        </p:spPr>
        <p:txBody>
          <a:bodyPr vert="eaVert" rtlCol="0"/>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A99649C6-1FA0-4B33-922C-223E75E3E8E2}" type="datetime1">
              <a:rPr lang="de-DE" smtClean="0"/>
              <a:pPr/>
              <a:t>25.07.2023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Titelmasterformat durch Klicken bearbeiten</a:t>
            </a:r>
            <a:endParaRPr lang="de-DE" dirty="0"/>
          </a:p>
        </p:txBody>
      </p:sp>
      <p:sp>
        <p:nvSpPr>
          <p:cNvPr id="3" name="Inhaltsplatzhalter 2"/>
          <p:cNvSpPr>
            <a:spLocks noGrp="1"/>
          </p:cNvSpPr>
          <p:nvPr>
            <p:ph idx="1"/>
          </p:nvPr>
        </p:nvSpPr>
        <p:spPr/>
        <p:txBody>
          <a:bodyPr rtlCol="0"/>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3B7F9116-4B8F-44EB-900F-DD76F124B821}" type="datetime1">
              <a:rPr lang="de-DE" smtClean="0"/>
              <a:pPr/>
              <a:t>25.07.2023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de-DE"/>
              <a:t>Titelmasterformat durch Klicken bearbeiten</a:t>
            </a:r>
            <a:endParaRPr lang="de-DE" dirty="0"/>
          </a:p>
        </p:txBody>
      </p:sp>
      <p:sp>
        <p:nvSpPr>
          <p:cNvPr id="3" name="Textplatzhalter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de-DE"/>
              <a:t>Formatvorlagen des Textmasters bearbeiten</a:t>
            </a:r>
          </a:p>
        </p:txBody>
      </p:sp>
      <p:sp>
        <p:nvSpPr>
          <p:cNvPr id="4" name="Datumsplatzhalter 3"/>
          <p:cNvSpPr>
            <a:spLocks noGrp="1"/>
          </p:cNvSpPr>
          <p:nvPr>
            <p:ph type="dt" sz="half" idx="10"/>
          </p:nvPr>
        </p:nvSpPr>
        <p:spPr/>
        <p:txBody>
          <a:bodyPr rtlCol="0"/>
          <a:lstStyle>
            <a:lvl1pPr>
              <a:defRPr/>
            </a:lvl1pPr>
          </a:lstStyle>
          <a:p>
            <a:fld id="{2E21A0D7-5140-49B4-BD4F-A0E9CE54F975}" type="datetime1">
              <a:rPr lang="de-DE" smtClean="0"/>
              <a:pPr/>
              <a:t>25.07.2023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Titelmasterformat durch Klicken bearbeiten</a:t>
            </a:r>
            <a:endParaRPr lang="de-DE" dirty="0"/>
          </a:p>
        </p:txBody>
      </p:sp>
      <p:sp>
        <p:nvSpPr>
          <p:cNvPr id="3" name="Inhaltsplatzhalter 2"/>
          <p:cNvSpPr>
            <a:spLocks noGrp="1"/>
          </p:cNvSpPr>
          <p:nvPr>
            <p:ph sz="half" idx="1"/>
          </p:nvPr>
        </p:nvSpPr>
        <p:spPr>
          <a:xfrm>
            <a:off x="2208213" y="1600200"/>
            <a:ext cx="4572000" cy="4114800"/>
          </a:xfrm>
        </p:spPr>
        <p:txBody>
          <a:bodyPr rtlCol="0"/>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7008813" y="1600200"/>
            <a:ext cx="4572000" cy="4114800"/>
          </a:xfrm>
        </p:spPr>
        <p:txBody>
          <a:bodyPr rtlCol="0"/>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lvl1pPr>
              <a:defRPr/>
            </a:lvl1pPr>
          </a:lstStyle>
          <a:p>
            <a:fld id="{E418D24F-4B0A-4059-9FAD-49091C51492F}" type="datetime1">
              <a:rPr lang="de-DE" smtClean="0"/>
              <a:pPr/>
              <a:t>25.07.2023</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Titelmasterformat durch Klicken bearbeiten</a:t>
            </a:r>
            <a:endParaRPr lang="de-DE" dirty="0"/>
          </a:p>
        </p:txBody>
      </p:sp>
      <p:sp>
        <p:nvSpPr>
          <p:cNvPr id="3" name="Textplatzhalter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Formatvorlagen des Textmasters bearbeiten</a:t>
            </a:r>
          </a:p>
        </p:txBody>
      </p:sp>
      <p:sp>
        <p:nvSpPr>
          <p:cNvPr id="4" name="Inhaltsplatzhalter 3"/>
          <p:cNvSpPr>
            <a:spLocks noGrp="1"/>
          </p:cNvSpPr>
          <p:nvPr>
            <p:ph sz="half" idx="2"/>
          </p:nvPr>
        </p:nvSpPr>
        <p:spPr>
          <a:xfrm>
            <a:off x="2208213" y="2505075"/>
            <a:ext cx="4572000" cy="3337560"/>
          </a:xfrm>
        </p:spPr>
        <p:txBody>
          <a:bodyPr rtlCol="0"/>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Formatvorlagen des Textmasters bearbeiten</a:t>
            </a:r>
          </a:p>
        </p:txBody>
      </p:sp>
      <p:sp>
        <p:nvSpPr>
          <p:cNvPr id="6" name="Inhaltsplatzhalter 5"/>
          <p:cNvSpPr>
            <a:spLocks noGrp="1"/>
          </p:cNvSpPr>
          <p:nvPr>
            <p:ph sz="quarter" idx="4"/>
          </p:nvPr>
        </p:nvSpPr>
        <p:spPr>
          <a:xfrm>
            <a:off x="7008813" y="2505075"/>
            <a:ext cx="4572000" cy="3337560"/>
          </a:xfrm>
        </p:spPr>
        <p:txBody>
          <a:bodyPr rtlCol="0"/>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Datumsplatzhalter 6"/>
          <p:cNvSpPr>
            <a:spLocks noGrp="1"/>
          </p:cNvSpPr>
          <p:nvPr>
            <p:ph type="dt" sz="half" idx="10"/>
          </p:nvPr>
        </p:nvSpPr>
        <p:spPr/>
        <p:txBody>
          <a:bodyPr rtlCol="0"/>
          <a:lstStyle>
            <a:lvl1pPr>
              <a:defRPr/>
            </a:lvl1pPr>
          </a:lstStyle>
          <a:p>
            <a:fld id="{716DE3FC-9D2C-4946-A985-DCD0C6F025C7}" type="datetime1">
              <a:rPr lang="de-DE" smtClean="0"/>
              <a:pPr/>
              <a:t>25.07.2023</a:t>
            </a:fld>
            <a:endParaRPr lang="de-DE" dirty="0"/>
          </a:p>
        </p:txBody>
      </p:sp>
      <p:sp>
        <p:nvSpPr>
          <p:cNvPr id="8" name="Fußzeilenplatzhalter 7"/>
          <p:cNvSpPr>
            <a:spLocks noGrp="1"/>
          </p:cNvSpPr>
          <p:nvPr>
            <p:ph type="ftr" sz="quarter" idx="11"/>
          </p:nvPr>
        </p:nvSpPr>
        <p:spPr/>
        <p:txBody>
          <a:bodyPr rtlCol="0"/>
          <a:lstStyle/>
          <a:p>
            <a:pPr rtl="0"/>
            <a:endParaRPr lang="de-DE" dirty="0"/>
          </a:p>
        </p:txBody>
      </p:sp>
      <p:sp>
        <p:nvSpPr>
          <p:cNvPr id="9" name="Foliennummernplatzhalter 8"/>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Titelmasterformat durch Klicken bearbeiten</a:t>
            </a:r>
            <a:endParaRPr lang="de-DE" dirty="0"/>
          </a:p>
        </p:txBody>
      </p:sp>
      <p:sp>
        <p:nvSpPr>
          <p:cNvPr id="3" name="Datumsplatzhalter 2"/>
          <p:cNvSpPr>
            <a:spLocks noGrp="1"/>
          </p:cNvSpPr>
          <p:nvPr>
            <p:ph type="dt" sz="half" idx="10"/>
          </p:nvPr>
        </p:nvSpPr>
        <p:spPr/>
        <p:txBody>
          <a:bodyPr rtlCol="0"/>
          <a:lstStyle>
            <a:lvl1pPr>
              <a:defRPr/>
            </a:lvl1pPr>
          </a:lstStyle>
          <a:p>
            <a:fld id="{7F41207D-F407-49FC-997B-58689670CBEF}" type="datetime1">
              <a:rPr lang="de-DE" smtClean="0"/>
              <a:pPr/>
              <a:t>25.07.2023</a:t>
            </a:fld>
            <a:endParaRPr lang="de-DE" dirty="0"/>
          </a:p>
        </p:txBody>
      </p:sp>
      <p:sp>
        <p:nvSpPr>
          <p:cNvPr id="4" name="Fußzeilenplatzhalter 3"/>
          <p:cNvSpPr>
            <a:spLocks noGrp="1"/>
          </p:cNvSpPr>
          <p:nvPr>
            <p:ph type="ftr" sz="quarter" idx="11"/>
          </p:nvPr>
        </p:nvSpPr>
        <p:spPr/>
        <p:txBody>
          <a:bodyPr rtlCol="0"/>
          <a:lstStyle/>
          <a:p>
            <a:pPr rtl="0"/>
            <a:endParaRPr lang="de-DE" dirty="0"/>
          </a:p>
        </p:txBody>
      </p:sp>
      <p:sp>
        <p:nvSpPr>
          <p:cNvPr id="5" name="Foliennummernplatzhalter 4"/>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F67E22C7-7ECD-4C4D-87EC-90460115B84F}" type="datetime1">
              <a:rPr lang="de-DE" smtClean="0"/>
              <a:pPr/>
              <a:t>25.07.2023</a:t>
            </a:fld>
            <a:endParaRPr lang="de-DE" dirty="0"/>
          </a:p>
        </p:txBody>
      </p:sp>
      <p:sp>
        <p:nvSpPr>
          <p:cNvPr id="3" name="Fußzeilenplatzhalter 2"/>
          <p:cNvSpPr>
            <a:spLocks noGrp="1"/>
          </p:cNvSpPr>
          <p:nvPr>
            <p:ph type="ftr" sz="quarter" idx="11"/>
          </p:nvPr>
        </p:nvSpPr>
        <p:spPr/>
        <p:txBody>
          <a:bodyPr rtlCol="0"/>
          <a:lstStyle/>
          <a:p>
            <a:pPr rtl="0"/>
            <a:endParaRPr lang="de-DE" dirty="0"/>
          </a:p>
        </p:txBody>
      </p:sp>
      <p:sp>
        <p:nvSpPr>
          <p:cNvPr id="4" name="Foliennummernplatzhalter 3"/>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de-DE"/>
              <a:t>Titelmasterformat durch Klicken bearbeiten</a:t>
            </a:r>
            <a:endParaRPr lang="de-DE" dirty="0"/>
          </a:p>
        </p:txBody>
      </p:sp>
      <p:sp>
        <p:nvSpPr>
          <p:cNvPr id="3" name="Inhaltsplatzhalter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a:t>Formatvorlagen des Textmasters bearbeiten</a:t>
            </a:r>
          </a:p>
        </p:txBody>
      </p:sp>
      <p:sp>
        <p:nvSpPr>
          <p:cNvPr id="5" name="Datumsplatzhalter 4"/>
          <p:cNvSpPr>
            <a:spLocks noGrp="1"/>
          </p:cNvSpPr>
          <p:nvPr>
            <p:ph type="dt" sz="half" idx="10"/>
          </p:nvPr>
        </p:nvSpPr>
        <p:spPr/>
        <p:txBody>
          <a:bodyPr rtlCol="0"/>
          <a:lstStyle>
            <a:lvl1pPr>
              <a:defRPr/>
            </a:lvl1pPr>
          </a:lstStyle>
          <a:p>
            <a:fld id="{488850F1-C6B6-4C05-BD20-1D3180DD847F}" type="datetime1">
              <a:rPr lang="de-DE" smtClean="0"/>
              <a:pPr/>
              <a:t>25.07.2023</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de-DE"/>
              <a:t>Titelmasterformat durch Klicken bearbeiten</a:t>
            </a:r>
            <a:endParaRPr lang="de-DE" dirty="0"/>
          </a:p>
        </p:txBody>
      </p:sp>
      <p:sp>
        <p:nvSpPr>
          <p:cNvPr id="8" name="Abgerundetes Rechteck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a:t>Formatvorlagen des Textmasters bearbeiten</a:t>
            </a:r>
          </a:p>
        </p:txBody>
      </p:sp>
      <p:sp>
        <p:nvSpPr>
          <p:cNvPr id="5" name="Datumsplatzhalter 4"/>
          <p:cNvSpPr>
            <a:spLocks noGrp="1"/>
          </p:cNvSpPr>
          <p:nvPr>
            <p:ph type="dt" sz="half" idx="10"/>
          </p:nvPr>
        </p:nvSpPr>
        <p:spPr/>
        <p:txBody>
          <a:bodyPr rtlCol="0"/>
          <a:lstStyle>
            <a:lvl1pPr>
              <a:defRPr/>
            </a:lvl1pPr>
          </a:lstStyle>
          <a:p>
            <a:fld id="{BB39350B-2390-446E-A9B7-7039FF5F8BFC}" type="datetime1">
              <a:rPr lang="de-DE" smtClean="0"/>
              <a:pPr/>
              <a:t>25.07.2023</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4" name="Datumsplatzhalt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6F2776E1-461A-4DC9-8114-421E6B256B0E}" type="datetime1">
              <a:rPr lang="de-DE" smtClean="0"/>
              <a:pPr/>
              <a:t>25.07.2023</a:t>
            </a:fld>
            <a:endParaRPr lang="de-DE" dirty="0"/>
          </a:p>
        </p:txBody>
      </p:sp>
      <p:sp>
        <p:nvSpPr>
          <p:cNvPr id="5" name="Fußzeilenplatzhalt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de-DE" dirty="0"/>
          </a:p>
        </p:txBody>
      </p:sp>
      <p:sp>
        <p:nvSpPr>
          <p:cNvPr id="6" name="Foliennummernplatzhalt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de-DE" smtClean="0"/>
              <a:pPr/>
              <a:t>‹Nr.›</a:t>
            </a:fld>
            <a:endParaRPr lang="de-DE"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gestiefelter-kater@ehringshausen.de"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dillwiese@ehringshausen.de"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mailto:mullewapp@ehringshausen.d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5212" y="304800"/>
            <a:ext cx="10062445" cy="2793906"/>
          </a:xfrm>
        </p:spPr>
        <p:txBody>
          <a:bodyPr rtlCol="0"/>
          <a:lstStyle/>
          <a:p>
            <a:pPr rtl="0"/>
            <a:r>
              <a:rPr lang="de-DE" dirty="0"/>
              <a:t>Leitbild </a:t>
            </a:r>
            <a:br>
              <a:rPr lang="de-DE" dirty="0"/>
            </a:br>
            <a:r>
              <a:rPr lang="de-DE" dirty="0"/>
              <a:t>Kindertageseinrichtungen</a:t>
            </a:r>
          </a:p>
        </p:txBody>
      </p:sp>
      <p:sp>
        <p:nvSpPr>
          <p:cNvPr id="3" name="Untertitel 2"/>
          <p:cNvSpPr>
            <a:spLocks noGrp="1"/>
          </p:cNvSpPr>
          <p:nvPr>
            <p:ph type="subTitle" idx="1"/>
          </p:nvPr>
        </p:nvSpPr>
        <p:spPr>
          <a:xfrm>
            <a:off x="1065213" y="3108804"/>
            <a:ext cx="7091361" cy="1045186"/>
          </a:xfrm>
        </p:spPr>
        <p:txBody>
          <a:bodyPr rtlCol="0"/>
          <a:lstStyle/>
          <a:p>
            <a:pPr rtl="0"/>
            <a:r>
              <a:rPr lang="de-DE" dirty="0"/>
              <a:t>Gemeinde </a:t>
            </a:r>
            <a:r>
              <a:rPr lang="de-DE" dirty="0" err="1"/>
              <a:t>Ehringshausen</a:t>
            </a:r>
            <a:endParaRPr lang="de-DE" dirty="0"/>
          </a:p>
          <a:p>
            <a:pPr rtl="0"/>
            <a:endParaRPr lang="de-DE" dirty="0"/>
          </a:p>
          <a:p>
            <a:pPr rtl="0"/>
            <a:endParaRPr lang="de-DE" dirty="0"/>
          </a:p>
          <a:p>
            <a:pPr rtl="0"/>
            <a:endParaRPr lang="de-DE" dirty="0"/>
          </a:p>
          <a:p>
            <a:pPr rtl="0"/>
            <a:endParaRPr lang="de-DE" dirty="0"/>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8999718" cy="4800600"/>
          </a:xfrm>
        </p:spPr>
        <p:txBody>
          <a:bodyPr/>
          <a:lstStyle/>
          <a:p>
            <a:pPr marL="45720" indent="0">
              <a:buNone/>
            </a:pPr>
            <a:r>
              <a:rPr lang="de-DE" dirty="0"/>
              <a:t>KiTa Gestiefelter Kater</a:t>
            </a:r>
          </a:p>
          <a:p>
            <a:pPr marL="45720" indent="0">
              <a:buNone/>
            </a:pPr>
            <a:r>
              <a:rPr lang="de-DE" sz="1600" dirty="0"/>
              <a:t>Alte Schulstraße 4</a:t>
            </a:r>
          </a:p>
          <a:p>
            <a:pPr marL="45720" indent="0">
              <a:buNone/>
            </a:pPr>
            <a:r>
              <a:rPr lang="de-DE" sz="1600" dirty="0"/>
              <a:t>35630 </a:t>
            </a:r>
            <a:r>
              <a:rPr lang="de-DE" sz="1600" dirty="0" err="1"/>
              <a:t>Ehringshausen</a:t>
            </a:r>
            <a:r>
              <a:rPr lang="de-DE" sz="1600" dirty="0"/>
              <a:t>/Katzenfurt				</a:t>
            </a:r>
          </a:p>
          <a:p>
            <a:pPr marL="45720" indent="0">
              <a:buNone/>
            </a:pPr>
            <a:r>
              <a:rPr lang="de-DE" sz="1600" dirty="0"/>
              <a:t>06449/426</a:t>
            </a:r>
          </a:p>
          <a:p>
            <a:pPr marL="45720" indent="0">
              <a:buNone/>
            </a:pPr>
            <a:r>
              <a:rPr lang="de-DE" sz="1600" dirty="0"/>
              <a:t>E-Mail: </a:t>
            </a:r>
            <a:r>
              <a:rPr lang="de-DE" sz="1600" dirty="0">
                <a:hlinkClick r:id="rId2"/>
              </a:rPr>
              <a:t>gestiefelter-kater@ehringshausen.de</a:t>
            </a:r>
            <a:endParaRPr lang="de-DE" sz="1600" dirty="0"/>
          </a:p>
          <a:p>
            <a:pPr marL="45720" indent="0">
              <a:buNone/>
            </a:pPr>
            <a:endParaRPr lang="de-DE" sz="1600" dirty="0"/>
          </a:p>
          <a:p>
            <a:pPr marL="45720" indent="0">
              <a:buNone/>
            </a:pPr>
            <a:r>
              <a:rPr lang="de-DE" sz="1600" dirty="0"/>
              <a:t>Öffnungszeiten: </a:t>
            </a:r>
          </a:p>
          <a:p>
            <a:pPr marL="45720" indent="0">
              <a:buNone/>
            </a:pPr>
            <a:r>
              <a:rPr lang="de-DE" sz="1600" dirty="0"/>
              <a:t>Montag – Freitag 7.00 Uhr – 16.30 Uhr</a:t>
            </a:r>
          </a:p>
        </p:txBody>
      </p:sp>
      <p:pic>
        <p:nvPicPr>
          <p:cNvPr id="5" name="Grafik 4"/>
          <p:cNvPicPr/>
          <p:nvPr/>
        </p:nvPicPr>
        <p:blipFill>
          <a:blip r:embed="rId3"/>
          <a:stretch>
            <a:fillRect/>
          </a:stretch>
        </p:blipFill>
        <p:spPr>
          <a:xfrm>
            <a:off x="8090353" y="1193074"/>
            <a:ext cx="2281555" cy="3150008"/>
          </a:xfrm>
          <a:prstGeom prst="rect">
            <a:avLst/>
          </a:prstGeom>
        </p:spPr>
      </p:pic>
    </p:spTree>
    <p:extLst>
      <p:ext uri="{BB962C8B-B14F-4D97-AF65-F5344CB8AC3E}">
        <p14:creationId xmlns:p14="http://schemas.microsoft.com/office/powerpoint/2010/main" val="159439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45720" indent="0">
              <a:buNone/>
            </a:pPr>
            <a:r>
              <a:rPr lang="de-DE" dirty="0"/>
              <a:t>KiTa „Auf der Heide“</a:t>
            </a:r>
          </a:p>
          <a:p>
            <a:pPr marL="45720" indent="0">
              <a:buNone/>
            </a:pPr>
            <a:r>
              <a:rPr lang="de-DE" sz="1600" dirty="0" err="1"/>
              <a:t>Ichelhäuser</a:t>
            </a:r>
            <a:r>
              <a:rPr lang="de-DE" sz="1600" dirty="0"/>
              <a:t> Str. 45</a:t>
            </a:r>
          </a:p>
          <a:p>
            <a:pPr marL="45720" indent="0">
              <a:buNone/>
            </a:pPr>
            <a:r>
              <a:rPr lang="de-DE" sz="1600" dirty="0"/>
              <a:t>35630 </a:t>
            </a:r>
            <a:r>
              <a:rPr lang="de-DE" sz="1600" dirty="0" err="1"/>
              <a:t>Ehringshausen</a:t>
            </a:r>
            <a:endParaRPr lang="de-DE" sz="1600" dirty="0"/>
          </a:p>
          <a:p>
            <a:pPr marL="45720" indent="0">
              <a:buNone/>
            </a:pPr>
            <a:r>
              <a:rPr lang="de-DE" sz="1600" dirty="0"/>
              <a:t>06443/8181413</a:t>
            </a:r>
          </a:p>
          <a:p>
            <a:pPr marL="45720" indent="0">
              <a:buNone/>
            </a:pPr>
            <a:endParaRPr lang="de-DE" sz="1600" dirty="0"/>
          </a:p>
          <a:p>
            <a:pPr marL="45720" indent="0">
              <a:buNone/>
            </a:pPr>
            <a:r>
              <a:rPr lang="de-DE" sz="1600" dirty="0"/>
              <a:t>E-Mail: c.oezen@ehringshausen.de</a:t>
            </a:r>
          </a:p>
          <a:p>
            <a:pPr marL="45720" indent="0">
              <a:buNone/>
            </a:pPr>
            <a:r>
              <a:rPr lang="de-DE" sz="1600" dirty="0"/>
              <a:t>Öffnungszeiten:</a:t>
            </a:r>
          </a:p>
          <a:p>
            <a:pPr marL="45720" indent="0">
              <a:buNone/>
            </a:pPr>
            <a:r>
              <a:rPr lang="de-DE" sz="1600" dirty="0"/>
              <a:t>Montag – Freitag 7.00 – 16.30 Uhr</a:t>
            </a:r>
          </a:p>
        </p:txBody>
      </p:sp>
    </p:spTree>
    <p:extLst>
      <p:ext uri="{BB962C8B-B14F-4D97-AF65-F5344CB8AC3E}">
        <p14:creationId xmlns:p14="http://schemas.microsoft.com/office/powerpoint/2010/main" val="9730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8531322" cy="4800600"/>
          </a:xfrm>
        </p:spPr>
        <p:txBody>
          <a:bodyPr>
            <a:normAutofit/>
          </a:bodyPr>
          <a:lstStyle/>
          <a:p>
            <a:pPr marL="45720" indent="0">
              <a:buNone/>
            </a:pPr>
            <a:r>
              <a:rPr lang="de-DE" dirty="0"/>
              <a:t>6. Betreuungsangebot/Module</a:t>
            </a:r>
          </a:p>
          <a:p>
            <a:pPr marL="45720" indent="0">
              <a:buNone/>
            </a:pPr>
            <a:endParaRPr lang="de-DE" sz="1700" dirty="0"/>
          </a:p>
          <a:p>
            <a:pPr marL="388620" indent="-342900">
              <a:buAutoNum type="arabicPeriod"/>
            </a:pPr>
            <a:r>
              <a:rPr lang="de-DE" sz="1600" dirty="0"/>
              <a:t>Halbtagsbetreuung von 7.00 Uhr – 13.00 Uhr  (mit und ohne Mittagessen)</a:t>
            </a:r>
          </a:p>
          <a:p>
            <a:pPr marL="388620" indent="-342900">
              <a:buAutoNum type="arabicPeriod"/>
            </a:pPr>
            <a:r>
              <a:rPr lang="de-DE" sz="1600" dirty="0"/>
              <a:t>Ganztagsbetreuung von 7.00 Uhr – 16.30 Uhr</a:t>
            </a:r>
          </a:p>
          <a:p>
            <a:pPr marL="388620" indent="-342900">
              <a:buAutoNum type="arabicPeriod"/>
            </a:pPr>
            <a:endParaRPr lang="de-DE" sz="1600" dirty="0"/>
          </a:p>
          <a:p>
            <a:pPr marL="45720" indent="0">
              <a:buNone/>
            </a:pPr>
            <a:r>
              <a:rPr lang="de-DE" sz="1600" dirty="0"/>
              <a:t>Es gibt bei dem Halbtagsmodul die Möglichkeit zwei Mal im Monat ihr Kind zum Mittagessen anzumelden, ohne dass das Modul gewechselt werden muss. Außerdem kann durch die Wahl des Moduls mit Mittagessen oder durch Zukauf von Einzelessen, die Anzahl erhöht werden.</a:t>
            </a:r>
          </a:p>
          <a:p>
            <a:pPr marL="45720" indent="0">
              <a:buNone/>
            </a:pPr>
            <a:r>
              <a:rPr lang="de-DE" sz="1600" dirty="0"/>
              <a:t>Bei der Ganztagsbetreuung sind die Kinder automatisch zum Mittagessen angemeldet.</a:t>
            </a:r>
          </a:p>
          <a:p>
            <a:pPr marL="45720" indent="0">
              <a:buNone/>
            </a:pPr>
            <a:endParaRPr lang="de-DE" sz="1600" dirty="0"/>
          </a:p>
          <a:p>
            <a:pPr marL="45720" indent="0">
              <a:buNone/>
            </a:pPr>
            <a:endParaRPr lang="de-DE" sz="1600" dirty="0"/>
          </a:p>
          <a:p>
            <a:pPr marL="45720" indent="0">
              <a:buNone/>
            </a:pPr>
            <a:endParaRPr lang="de-DE" sz="1600" dirty="0"/>
          </a:p>
          <a:p>
            <a:pPr marL="45720" indent="0">
              <a:buNone/>
            </a:pPr>
            <a:endParaRPr lang="de-DE" sz="1600" dirty="0"/>
          </a:p>
          <a:p>
            <a:pPr marL="45720" indent="0">
              <a:buNone/>
            </a:pPr>
            <a:endParaRPr lang="de-DE" sz="1600" dirty="0"/>
          </a:p>
        </p:txBody>
      </p:sp>
    </p:spTree>
    <p:extLst>
      <p:ext uri="{BB962C8B-B14F-4D97-AF65-F5344CB8AC3E}">
        <p14:creationId xmlns:p14="http://schemas.microsoft.com/office/powerpoint/2010/main" val="247840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2" y="533400"/>
            <a:ext cx="8215947" cy="4800600"/>
          </a:xfrm>
        </p:spPr>
        <p:txBody>
          <a:bodyPr/>
          <a:lstStyle/>
          <a:p>
            <a:pPr marL="45720" indent="0">
              <a:buNone/>
            </a:pPr>
            <a:r>
              <a:rPr lang="de-DE" dirty="0"/>
              <a:t>7. Betreuungsgebühren</a:t>
            </a:r>
          </a:p>
          <a:p>
            <a:pPr marL="45720" indent="0">
              <a:buNone/>
            </a:pPr>
            <a:r>
              <a:rPr lang="de-DE" sz="1600" dirty="0"/>
              <a:t>Mit dem Inkrafttreten der Kostenbeitragssatzung der Gemeinde </a:t>
            </a:r>
            <a:r>
              <a:rPr lang="de-DE" sz="1600" dirty="0" err="1"/>
              <a:t>Ehringshausen</a:t>
            </a:r>
            <a:r>
              <a:rPr lang="de-DE" sz="1600" dirty="0"/>
              <a:t> vom 01.01.2021, ergeben sich aus §1 folgende Gebühren:</a:t>
            </a:r>
          </a:p>
          <a:p>
            <a:pPr marL="45720" indent="0">
              <a:buNone/>
            </a:pPr>
            <a:endParaRPr lang="de-DE" dirty="0"/>
          </a:p>
          <a:p>
            <a:pPr marL="45720" indent="0">
              <a:buNone/>
            </a:pPr>
            <a:endParaRPr lang="de-DE" sz="1600" dirty="0"/>
          </a:p>
          <a:p>
            <a:pPr marL="45720" indent="0">
              <a:buNone/>
            </a:pPr>
            <a:endParaRPr lang="de-DE" sz="1600" dirty="0"/>
          </a:p>
          <a:p>
            <a:pPr marL="45720" indent="0">
              <a:buNone/>
            </a:pPr>
            <a:r>
              <a:rPr lang="de-DE" sz="1600" dirty="0"/>
              <a:t>Sollten sie ihr Kind in der Kita zum Mittagessen angemeldet haben, kommen zusätzlich 80 € Essensgeld dazu. </a:t>
            </a:r>
          </a:p>
          <a:p>
            <a:pPr marL="45720" indent="0">
              <a:buNone/>
            </a:pPr>
            <a:r>
              <a:rPr lang="de-DE" sz="1600" dirty="0"/>
              <a:t>Beim Zukauf von Einzelessen wird das Mittagessen mit 4,50 € pro Essen abgerechnet. Sie erhalten einmal im Monat eine separate Essensabrechnung. </a:t>
            </a:r>
          </a:p>
        </p:txBody>
      </p:sp>
      <p:pic>
        <p:nvPicPr>
          <p:cNvPr id="5" name="Grafik 4"/>
          <p:cNvPicPr>
            <a:picLocks noChangeAspect="1"/>
          </p:cNvPicPr>
          <p:nvPr/>
        </p:nvPicPr>
        <p:blipFill>
          <a:blip r:embed="rId2"/>
          <a:stretch>
            <a:fillRect/>
          </a:stretch>
        </p:blipFill>
        <p:spPr>
          <a:xfrm>
            <a:off x="1474167" y="1952159"/>
            <a:ext cx="7855236" cy="981541"/>
          </a:xfrm>
          <a:prstGeom prst="rect">
            <a:avLst/>
          </a:prstGeom>
        </p:spPr>
      </p:pic>
    </p:spTree>
    <p:extLst>
      <p:ext uri="{BB962C8B-B14F-4D97-AF65-F5344CB8AC3E}">
        <p14:creationId xmlns:p14="http://schemas.microsoft.com/office/powerpoint/2010/main" val="303095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7153502" cy="4800600"/>
          </a:xfrm>
        </p:spPr>
        <p:txBody>
          <a:bodyPr/>
          <a:lstStyle/>
          <a:p>
            <a:pPr marL="45720" indent="0">
              <a:buNone/>
            </a:pPr>
            <a:r>
              <a:rPr lang="de-DE" dirty="0"/>
              <a:t>8. Anmeldung</a:t>
            </a:r>
          </a:p>
          <a:p>
            <a:pPr marL="45720" indent="0">
              <a:buNone/>
            </a:pPr>
            <a:r>
              <a:rPr lang="de-DE" sz="1600" dirty="0"/>
              <a:t>Sie haben jederzeit die Möglichkeit sich auf unserer Homepage der Gemeinde Ehringshausen sich online zu registrieren und für eine „</a:t>
            </a:r>
            <a:r>
              <a:rPr lang="de-DE" sz="1600" dirty="0" err="1"/>
              <a:t>Wunschkita</a:t>
            </a:r>
            <a:r>
              <a:rPr lang="de-DE" sz="1600" dirty="0"/>
              <a:t>“ eine Vormerkung zu erstellen.</a:t>
            </a:r>
          </a:p>
          <a:p>
            <a:pPr marL="45720" indent="0">
              <a:buNone/>
            </a:pPr>
            <a:r>
              <a:rPr lang="de-DE" sz="1600" dirty="0"/>
              <a:t>Sie werden auf eine Warteliste aufgenommen. Eine unserer Einrichtungs-</a:t>
            </a:r>
            <a:r>
              <a:rPr lang="de-DE" sz="1600" dirty="0" err="1"/>
              <a:t>leiterinnen</a:t>
            </a:r>
            <a:r>
              <a:rPr lang="de-DE" sz="1600" dirty="0"/>
              <a:t> wird sich mit ihnen in Verbindung setzten, wenn ein Platz zur Verfügung steht und Ihnen online ein Platzangebot zusenden. Dieses können sie dann bestätigen der </a:t>
            </a:r>
            <a:r>
              <a:rPr lang="de-DE" sz="1600" dirty="0" err="1"/>
              <a:t>ablehen</a:t>
            </a:r>
            <a:r>
              <a:rPr lang="de-DE" sz="1600" dirty="0"/>
              <a:t>.</a:t>
            </a:r>
          </a:p>
        </p:txBody>
      </p:sp>
    </p:spTree>
    <p:extLst>
      <p:ext uri="{BB962C8B-B14F-4D97-AF65-F5344CB8AC3E}">
        <p14:creationId xmlns:p14="http://schemas.microsoft.com/office/powerpoint/2010/main" val="363760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45720" indent="0">
              <a:buNone/>
            </a:pPr>
            <a:r>
              <a:rPr lang="de-DE" dirty="0"/>
              <a:t>9. Integration und Inklusion</a:t>
            </a:r>
          </a:p>
          <a:p>
            <a:pPr marL="45720" indent="0">
              <a:buNone/>
            </a:pPr>
            <a:r>
              <a:rPr lang="de-DE" sz="1600" dirty="0"/>
              <a:t>In unseren Einrichtungen sind alle Kinder Willkommen. Wir leben Vielfalt und haben bei uns Kinder mit unterschiedlicher sozialer und ethnischer Herkunft, verschiedener religiöser Orientierung, mit und ohne Beeinträchtigung.</a:t>
            </a:r>
          </a:p>
          <a:p>
            <a:pPr marL="45720" indent="0">
              <a:buNone/>
            </a:pPr>
            <a:r>
              <a:rPr lang="de-DE" sz="1600" dirty="0"/>
              <a:t>Für alle Kinder ist die Erfahrung der Verschiedenheit eine Bereicherung.</a:t>
            </a:r>
          </a:p>
          <a:p>
            <a:pPr marL="45720" indent="0">
              <a:buNone/>
            </a:pPr>
            <a:r>
              <a:rPr lang="de-DE" sz="1600" dirty="0"/>
              <a:t>So können sie sich als  wertvollen und wichtigen Teil einer Gesellschaft erleben, in der gestützt und gestärkt wird. In der man sich geborgen fühlt und im Rahmen seiner eigenen Möglichkeiten einbringen kann- mit individuellen Stärken und Schwächen.</a:t>
            </a:r>
            <a:r>
              <a:rPr lang="de-DE" dirty="0"/>
              <a:t> </a:t>
            </a:r>
          </a:p>
        </p:txBody>
      </p:sp>
    </p:spTree>
    <p:extLst>
      <p:ext uri="{BB962C8B-B14F-4D97-AF65-F5344CB8AC3E}">
        <p14:creationId xmlns:p14="http://schemas.microsoft.com/office/powerpoint/2010/main" val="37318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2" y="533400"/>
            <a:ext cx="9435147" cy="4800600"/>
          </a:xfrm>
        </p:spPr>
        <p:txBody>
          <a:bodyPr/>
          <a:lstStyle/>
          <a:p>
            <a:pPr marL="45720" indent="0">
              <a:buNone/>
            </a:pPr>
            <a:r>
              <a:rPr lang="de-DE" dirty="0"/>
              <a:t>10. Partizipation</a:t>
            </a:r>
          </a:p>
          <a:p>
            <a:pPr marL="45720" indent="0">
              <a:buNone/>
            </a:pPr>
            <a:r>
              <a:rPr lang="de-DE" sz="1600" dirty="0"/>
              <a:t>Im Bildungs- und Erziehungsplan des hessischen Ministeriums für Soziales und Integration steht auf Seite 20 geschrieben:</a:t>
            </a:r>
          </a:p>
          <a:p>
            <a:pPr marL="45720" indent="0">
              <a:buNone/>
            </a:pPr>
            <a:r>
              <a:rPr lang="de-DE" sz="1600" dirty="0">
                <a:solidFill>
                  <a:schemeClr val="accent3"/>
                </a:solidFill>
              </a:rPr>
              <a:t>„Kinder gestalten ihre Bildung und Entwicklung von Anfang an aktiv mit und übernehmen dabei entwicklungsangemessene Verantwortung. Denn der Mensch ist auf Selbstbestimmung und Selbsttätigkeit angelegt.“</a:t>
            </a:r>
          </a:p>
          <a:p>
            <a:pPr marL="45720" indent="0">
              <a:buNone/>
            </a:pPr>
            <a:r>
              <a:rPr lang="de-DE" sz="1600" dirty="0"/>
              <a:t>In allen Kindertageseinrichtungen der Gemeinde </a:t>
            </a:r>
            <a:r>
              <a:rPr lang="de-DE" sz="1600" dirty="0" err="1"/>
              <a:t>Ehringshausen</a:t>
            </a:r>
            <a:r>
              <a:rPr lang="de-DE" sz="1600" dirty="0"/>
              <a:t> werden die Kinder bei der Gestaltung des Alltags und bei unterschiedlichen Projekten und Vorhaben beteiligt. </a:t>
            </a:r>
          </a:p>
          <a:p>
            <a:pPr marL="45720" indent="0">
              <a:buNone/>
            </a:pPr>
            <a:r>
              <a:rPr lang="de-DE" sz="1600" dirty="0"/>
              <a:t>Sie lernen dabei, sich für die eigenen Belange und die der Gemeinschaft zuständig zu fühlen, sich konstruktiv damit auseinanderzusetzten und die eigenen Interessen zu vertreten. Sie lernen sich in andere hineinzuversetzen und Kompromisse auszuhandeln und mit ihnen zu leben. </a:t>
            </a:r>
          </a:p>
          <a:p>
            <a:pPr marL="45720" indent="0">
              <a:buNone/>
            </a:pPr>
            <a:r>
              <a:rPr lang="de-DE" sz="1600" i="1" dirty="0">
                <a:solidFill>
                  <a:schemeClr val="accent3"/>
                </a:solidFill>
              </a:rPr>
              <a:t>„Du kannst den Kindern deine Liebe geben, nicht deine Gedanken. Sie haben ihre eigenen.“ </a:t>
            </a:r>
          </a:p>
          <a:p>
            <a:pPr marL="45720" indent="0">
              <a:buNone/>
            </a:pPr>
            <a:r>
              <a:rPr lang="de-DE" sz="1600" i="1" dirty="0">
                <a:solidFill>
                  <a:schemeClr val="accent3"/>
                </a:solidFill>
              </a:rPr>
              <a:t>Khalil Gibran</a:t>
            </a:r>
          </a:p>
        </p:txBody>
      </p:sp>
    </p:spTree>
    <p:extLst>
      <p:ext uri="{BB962C8B-B14F-4D97-AF65-F5344CB8AC3E}">
        <p14:creationId xmlns:p14="http://schemas.microsoft.com/office/powerpoint/2010/main" val="383569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2" y="533400"/>
            <a:ext cx="8462245" cy="4800600"/>
          </a:xfrm>
        </p:spPr>
        <p:txBody>
          <a:bodyPr/>
          <a:lstStyle/>
          <a:p>
            <a:pPr marL="45720" indent="0">
              <a:buNone/>
            </a:pPr>
            <a:r>
              <a:rPr lang="de-DE" dirty="0"/>
              <a:t>11. Beschwerdemanagement</a:t>
            </a:r>
          </a:p>
          <a:p>
            <a:pPr marL="45720" indent="0">
              <a:buNone/>
            </a:pPr>
            <a:r>
              <a:rPr lang="de-DE" sz="1600" i="1" dirty="0"/>
              <a:t>Ihre Anregungen sind uns wichtig!</a:t>
            </a:r>
          </a:p>
          <a:p>
            <a:pPr marL="45720" indent="0">
              <a:buNone/>
            </a:pPr>
            <a:r>
              <a:rPr lang="de-DE" sz="1600" dirty="0"/>
              <a:t>Der verantwortungsvolle Umgang mit Beschwerden, Kritik und Verbesserungsvorschlägen ist ein unverzichtbarer Teil jeder Institution.</a:t>
            </a:r>
          </a:p>
          <a:p>
            <a:pPr marL="45720" indent="0">
              <a:buNone/>
            </a:pPr>
            <a:r>
              <a:rPr lang="de-DE" sz="1600" dirty="0"/>
              <a:t>Eltern und Kinder können auf verschiedenen Wegen Beschwerden, Kritik und Anregungen unbelastet und frei äußern. </a:t>
            </a:r>
          </a:p>
          <a:p>
            <a:pPr marL="45720" indent="0">
              <a:buNone/>
            </a:pPr>
            <a:r>
              <a:rPr lang="de-DE" sz="1600" dirty="0"/>
              <a:t>Die Fachkräfte in den Kindertageseinrichtungen werden professionell und angemessen damit umgehen. Sie nehmen die Anliegen der Kinder und Eltern ernst, reflektieren gemeinsam die Beschwerde und stützen sich auf transparente und geregelte Verfahren zum Umgang mit Beschwerden von Kindern und Eltern.</a:t>
            </a:r>
          </a:p>
          <a:p>
            <a:pPr marL="45720" indent="0">
              <a:buNone/>
            </a:pPr>
            <a:endParaRPr lang="de-DE" sz="1600" dirty="0"/>
          </a:p>
          <a:p>
            <a:pPr marL="45720" indent="0">
              <a:buNone/>
            </a:pPr>
            <a:endParaRPr lang="de-DE" sz="1600" dirty="0"/>
          </a:p>
        </p:txBody>
      </p:sp>
    </p:spTree>
    <p:extLst>
      <p:ext uri="{BB962C8B-B14F-4D97-AF65-F5344CB8AC3E}">
        <p14:creationId xmlns:p14="http://schemas.microsoft.com/office/powerpoint/2010/main" val="142765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8158097" cy="4800600"/>
          </a:xfrm>
        </p:spPr>
        <p:txBody>
          <a:bodyPr>
            <a:normAutofit/>
          </a:bodyPr>
          <a:lstStyle/>
          <a:p>
            <a:pPr marL="45720" indent="0">
              <a:buNone/>
            </a:pPr>
            <a:r>
              <a:rPr lang="de-DE" dirty="0"/>
              <a:t>12. Qualitätsentwicklung/Qualitätssicherung</a:t>
            </a:r>
          </a:p>
          <a:p>
            <a:pPr marL="45720" indent="0">
              <a:buNone/>
            </a:pPr>
            <a:r>
              <a:rPr lang="de-DE" sz="1600" dirty="0"/>
              <a:t>Das Ziel aller Kindertageseinrichtungen der Gemeinde </a:t>
            </a:r>
            <a:r>
              <a:rPr lang="de-DE" sz="1600" dirty="0" err="1"/>
              <a:t>Ehringshausen</a:t>
            </a:r>
            <a:r>
              <a:rPr lang="de-DE" sz="1600" dirty="0"/>
              <a:t> ist es, die Bildung, Erziehung und Betreuung der Kinder in einer guten fachlichen Qualität zu gewährleisten, diese regelmäßig zu überprüfen und kontinuierlich weiterzuentwickeln. </a:t>
            </a:r>
          </a:p>
          <a:p>
            <a:pPr marL="45720" indent="0">
              <a:buNone/>
            </a:pPr>
            <a:r>
              <a:rPr lang="de-DE" sz="1600" dirty="0"/>
              <a:t>Die Konkretisierung und Differenzierung des Bildungsauftrages, die Verständigung über die Abläufe und Prozesse zur Erreichung der vereinbarten Ziele, die mit der Arbeit in der Einrichtung verfolgt werden und die Diskussion und Klärung der Haltung, die die pädagogischen Fachkräfte zu den Kindern, zu den Eltern und zur Umsetzung des Bildungs- und Erziehungsauftrages haben, sind Schlüssel zur Entwicklung der Qualität der pädagogischen Arbeit der Institution.</a:t>
            </a:r>
          </a:p>
          <a:p>
            <a:pPr marL="45720" indent="0">
              <a:buNone/>
            </a:pPr>
            <a:r>
              <a:rPr lang="de-DE" sz="1600" dirty="0"/>
              <a:t>Hierfür sind die Werte - Offen, Respektvoll, Anregend – stets handlungsleitend für unsere Arbeit.</a:t>
            </a:r>
          </a:p>
          <a:p>
            <a:pPr marL="45720" indent="0">
              <a:buNone/>
            </a:pPr>
            <a:r>
              <a:rPr lang="de-DE" sz="1600" dirty="0"/>
              <a:t>In kindertageseinrichtungenübergreifenden Arbeitskreisen wird der Qualitätsstandard stetig überprüft, überarbeitet und an die aktuellen Entwicklungen der pädagogischen Arbeit angepasst und findet mit dem Träger in Kooperation statt.</a:t>
            </a:r>
          </a:p>
        </p:txBody>
      </p:sp>
    </p:spTree>
    <p:extLst>
      <p:ext uri="{BB962C8B-B14F-4D97-AF65-F5344CB8AC3E}">
        <p14:creationId xmlns:p14="http://schemas.microsoft.com/office/powerpoint/2010/main" val="214543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7953426" cy="4800600"/>
          </a:xfrm>
        </p:spPr>
        <p:txBody>
          <a:bodyPr>
            <a:normAutofit/>
          </a:bodyPr>
          <a:lstStyle/>
          <a:p>
            <a:pPr marL="45720" indent="0">
              <a:buNone/>
            </a:pPr>
            <a:r>
              <a:rPr lang="de-DE" dirty="0"/>
              <a:t>13. Schließzeiten</a:t>
            </a:r>
          </a:p>
          <a:p>
            <a:pPr marL="45720" indent="0">
              <a:buNone/>
            </a:pPr>
            <a:r>
              <a:rPr lang="de-DE" sz="1600" dirty="0"/>
              <a:t>In § 5 der Satzung über die Benutzung von Kindertageseinrichtungen sind Schließzeiten wie folgend geregelt:</a:t>
            </a:r>
          </a:p>
          <a:p>
            <a:pPr marL="45720" indent="0">
              <a:buNone/>
            </a:pPr>
            <a:r>
              <a:rPr lang="de-DE" sz="1600" dirty="0"/>
              <a:t>Während der gesetzlich festgelegten Sommerferien in Hessen kann jede Tageseinrichtung bis zu 3 Wochen, während der Osterferien bis zu 1 Woche geschlossen werden.  Außerdem bleiben die Einrichtungen zwischen Weihnachten und Neujahr geschlossen. </a:t>
            </a:r>
          </a:p>
          <a:p>
            <a:pPr marL="45720" indent="0">
              <a:buNone/>
            </a:pPr>
            <a:r>
              <a:rPr lang="de-DE" sz="1600" dirty="0"/>
              <a:t>Wird eine Tageseinrichtung vorübergehend z.B. wegen Fortbildungsveranstaltungen geschlossen, werden die Erziehungsberechtigten und der Elternbeirat rechtzeitig darüber informiert.</a:t>
            </a:r>
          </a:p>
          <a:p>
            <a:pPr marL="45720" indent="0">
              <a:buNone/>
            </a:pPr>
            <a:r>
              <a:rPr lang="de-DE" sz="1600" dirty="0"/>
              <a:t>Alle unsere Einrichtungen haben versetzte Schließzeiten, so dass eine Ferienbetreuung in einer anderen Einrichtung in Anspruch genommen werden kann. Eine Anmeldung hierfür, ist in der Einrichtung erhältlich.</a:t>
            </a:r>
          </a:p>
        </p:txBody>
      </p:sp>
    </p:spTree>
    <p:extLst>
      <p:ext uri="{BB962C8B-B14F-4D97-AF65-F5344CB8AC3E}">
        <p14:creationId xmlns:p14="http://schemas.microsoft.com/office/powerpoint/2010/main" val="338611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213" y="194187"/>
            <a:ext cx="9372600" cy="624348"/>
          </a:xfrm>
        </p:spPr>
        <p:txBody>
          <a:bodyPr rtlCol="0"/>
          <a:lstStyle/>
          <a:p>
            <a:pPr rtl="0"/>
            <a:r>
              <a:rPr lang="de-DE" sz="3200" dirty="0"/>
              <a:t>Inhaltsverzeichnis</a:t>
            </a:r>
          </a:p>
        </p:txBody>
      </p:sp>
      <p:sp>
        <p:nvSpPr>
          <p:cNvPr id="3" name="Inhaltsplatzhalter 2"/>
          <p:cNvSpPr>
            <a:spLocks noGrp="1"/>
          </p:cNvSpPr>
          <p:nvPr>
            <p:ph idx="1"/>
          </p:nvPr>
        </p:nvSpPr>
        <p:spPr>
          <a:xfrm>
            <a:off x="2208213" y="929147"/>
            <a:ext cx="9372600" cy="4984955"/>
          </a:xfrm>
        </p:spPr>
        <p:txBody>
          <a:bodyPr rtlCol="0">
            <a:noAutofit/>
          </a:bodyPr>
          <a:lstStyle/>
          <a:p>
            <a:pPr marL="502920" indent="-252000" rtl="0">
              <a:lnSpc>
                <a:spcPct val="120000"/>
              </a:lnSpc>
              <a:spcBef>
                <a:spcPts val="0"/>
              </a:spcBef>
              <a:buAutoNum type="arabicPeriod"/>
            </a:pPr>
            <a:r>
              <a:rPr lang="de-DE" sz="1600" dirty="0"/>
              <a:t>Vorwort des Bürgermeisters</a:t>
            </a:r>
          </a:p>
          <a:p>
            <a:pPr marL="502920" indent="-252000" rtl="0">
              <a:lnSpc>
                <a:spcPct val="120000"/>
              </a:lnSpc>
              <a:spcBef>
                <a:spcPts val="0"/>
              </a:spcBef>
              <a:buAutoNum type="arabicPeriod"/>
            </a:pPr>
            <a:r>
              <a:rPr lang="de-DE" sz="1600" dirty="0"/>
              <a:t>Kinder</a:t>
            </a:r>
          </a:p>
          <a:p>
            <a:pPr marL="502920" indent="-252000" rtl="0">
              <a:lnSpc>
                <a:spcPct val="120000"/>
              </a:lnSpc>
              <a:spcBef>
                <a:spcPts val="0"/>
              </a:spcBef>
              <a:buAutoNum type="arabicPeriod"/>
            </a:pPr>
            <a:r>
              <a:rPr lang="de-DE" sz="1600" dirty="0"/>
              <a:t>Eltern</a:t>
            </a:r>
          </a:p>
          <a:p>
            <a:pPr marL="502920" indent="-252000" rtl="0">
              <a:lnSpc>
                <a:spcPct val="120000"/>
              </a:lnSpc>
              <a:spcBef>
                <a:spcPts val="0"/>
              </a:spcBef>
              <a:buAutoNum type="arabicPeriod"/>
            </a:pPr>
            <a:r>
              <a:rPr lang="de-DE" sz="1600" dirty="0"/>
              <a:t>Auftrag der Kindertageseinrichtungen</a:t>
            </a:r>
          </a:p>
          <a:p>
            <a:pPr marL="502920" indent="-252000" rtl="0">
              <a:lnSpc>
                <a:spcPct val="120000"/>
              </a:lnSpc>
              <a:spcBef>
                <a:spcPts val="0"/>
              </a:spcBef>
              <a:buAutoNum type="arabicPeriod"/>
            </a:pPr>
            <a:r>
              <a:rPr lang="de-DE" sz="1600" dirty="0"/>
              <a:t>Portrait der Kindertagesstätten</a:t>
            </a:r>
          </a:p>
          <a:p>
            <a:pPr marL="502920" indent="-252000" rtl="0">
              <a:lnSpc>
                <a:spcPct val="120000"/>
              </a:lnSpc>
              <a:spcBef>
                <a:spcPts val="0"/>
              </a:spcBef>
              <a:buAutoNum type="arabicPeriod"/>
            </a:pPr>
            <a:r>
              <a:rPr lang="de-DE" sz="1600" dirty="0"/>
              <a:t>Betreuungsangebot/Module</a:t>
            </a:r>
          </a:p>
          <a:p>
            <a:pPr marL="502920" indent="-252000" rtl="0">
              <a:lnSpc>
                <a:spcPct val="120000"/>
              </a:lnSpc>
              <a:spcBef>
                <a:spcPts val="0"/>
              </a:spcBef>
              <a:buAutoNum type="arabicPeriod"/>
            </a:pPr>
            <a:r>
              <a:rPr lang="de-DE" sz="1600" dirty="0"/>
              <a:t>Betreuungsgebühren</a:t>
            </a:r>
          </a:p>
          <a:p>
            <a:pPr marL="502920" indent="-252000" rtl="0">
              <a:lnSpc>
                <a:spcPct val="120000"/>
              </a:lnSpc>
              <a:spcBef>
                <a:spcPts val="0"/>
              </a:spcBef>
              <a:buAutoNum type="arabicPeriod"/>
            </a:pPr>
            <a:r>
              <a:rPr lang="de-DE" sz="1600" dirty="0"/>
              <a:t>Anmeldung</a:t>
            </a:r>
          </a:p>
          <a:p>
            <a:pPr marL="502920" indent="-252000" rtl="0">
              <a:lnSpc>
                <a:spcPct val="120000"/>
              </a:lnSpc>
              <a:spcBef>
                <a:spcPts val="0"/>
              </a:spcBef>
              <a:buAutoNum type="arabicPeriod"/>
            </a:pPr>
            <a:r>
              <a:rPr lang="de-DE" sz="1600" dirty="0"/>
              <a:t>Integration und Inklusion</a:t>
            </a:r>
          </a:p>
          <a:p>
            <a:pPr marL="502920" indent="-252000" rtl="0">
              <a:lnSpc>
                <a:spcPct val="120000"/>
              </a:lnSpc>
              <a:spcBef>
                <a:spcPts val="0"/>
              </a:spcBef>
              <a:buAutoNum type="arabicPeriod"/>
            </a:pPr>
            <a:r>
              <a:rPr lang="de-DE" sz="1600" dirty="0"/>
              <a:t>Partizipation</a:t>
            </a:r>
          </a:p>
          <a:p>
            <a:pPr marL="502920" indent="-252000" rtl="0">
              <a:lnSpc>
                <a:spcPct val="120000"/>
              </a:lnSpc>
              <a:spcBef>
                <a:spcPts val="0"/>
              </a:spcBef>
              <a:buAutoNum type="arabicPeriod"/>
            </a:pPr>
            <a:r>
              <a:rPr lang="de-DE" sz="1600" dirty="0"/>
              <a:t>Beschwerdemanagement</a:t>
            </a:r>
          </a:p>
          <a:p>
            <a:pPr marL="502920" indent="-252000" rtl="0">
              <a:lnSpc>
                <a:spcPct val="120000"/>
              </a:lnSpc>
              <a:spcBef>
                <a:spcPts val="0"/>
              </a:spcBef>
              <a:buAutoNum type="arabicPeriod"/>
            </a:pPr>
            <a:r>
              <a:rPr lang="de-DE" sz="1600" dirty="0"/>
              <a:t>Qualitätsentwicklung/Qualitätssicherung</a:t>
            </a:r>
          </a:p>
          <a:p>
            <a:pPr marL="502920" indent="-252000" rtl="0">
              <a:lnSpc>
                <a:spcPct val="120000"/>
              </a:lnSpc>
              <a:spcBef>
                <a:spcPts val="0"/>
              </a:spcBef>
              <a:buAutoNum type="arabicPeriod"/>
            </a:pPr>
            <a:r>
              <a:rPr lang="de-DE" sz="1600" dirty="0"/>
              <a:t>Schließzeiten</a:t>
            </a:r>
          </a:p>
          <a:p>
            <a:pPr marL="502920" indent="-252000" rtl="0">
              <a:lnSpc>
                <a:spcPct val="120000"/>
              </a:lnSpc>
              <a:spcBef>
                <a:spcPts val="0"/>
              </a:spcBef>
              <a:buAutoNum type="arabicPeriod"/>
            </a:pPr>
            <a:r>
              <a:rPr lang="de-DE" sz="1600" dirty="0"/>
              <a:t>Sicherstellung bei Kindeswohlgefährdung (§8a SGB VIII)</a:t>
            </a:r>
          </a:p>
          <a:p>
            <a:pPr marL="502920" indent="-252000" rtl="0">
              <a:lnSpc>
                <a:spcPct val="120000"/>
              </a:lnSpc>
              <a:spcBef>
                <a:spcPts val="0"/>
              </a:spcBef>
              <a:buAutoNum type="arabicPeriod"/>
            </a:pPr>
            <a:r>
              <a:rPr lang="de-DE" sz="1600" dirty="0"/>
              <a:t>Konzeptionen</a:t>
            </a:r>
          </a:p>
          <a:p>
            <a:pPr marL="502920" indent="-252000" rtl="0">
              <a:lnSpc>
                <a:spcPct val="120000"/>
              </a:lnSpc>
              <a:spcBef>
                <a:spcPts val="0"/>
              </a:spcBef>
              <a:buAutoNum type="arabicPeriod"/>
            </a:pPr>
            <a:r>
              <a:rPr lang="de-DE" sz="1600" dirty="0"/>
              <a:t>Häufig gestellte Fragen</a:t>
            </a:r>
          </a:p>
        </p:txBody>
      </p:sp>
    </p:spTree>
    <p:extLst>
      <p:ext uri="{BB962C8B-B14F-4D97-AF65-F5344CB8AC3E}">
        <p14:creationId xmlns:p14="http://schemas.microsoft.com/office/powerpoint/2010/main" val="20839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10003452" cy="4800600"/>
          </a:xfrm>
        </p:spPr>
        <p:txBody>
          <a:bodyPr>
            <a:normAutofit/>
          </a:bodyPr>
          <a:lstStyle/>
          <a:p>
            <a:pPr marL="45720" indent="0">
              <a:buNone/>
            </a:pPr>
            <a:r>
              <a:rPr lang="de-DE" dirty="0"/>
              <a:t>14. Sicherstellung bei Kindeswohlgefährdung</a:t>
            </a:r>
            <a:endParaRPr lang="de-DE" sz="1600" dirty="0"/>
          </a:p>
          <a:p>
            <a:pPr marL="45720" indent="0">
              <a:buNone/>
            </a:pPr>
            <a:r>
              <a:rPr lang="de-DE" sz="1400" i="1" dirty="0"/>
              <a:t>§ 8a SGB VIII Schutzauftrag bei Kindeswohlgefährdung</a:t>
            </a:r>
          </a:p>
          <a:p>
            <a:pPr marL="388620" indent="-342900">
              <a:buAutoNum type="arabicParenBoth"/>
            </a:pPr>
            <a:r>
              <a:rPr lang="de-DE" sz="1400" dirty="0"/>
              <a:t>Werden dem Jugendamt wichtige Anhaltspunkte für die Gefährdung des Wohles eines Kindes oder Jugendlichen bekannt, so hat es das Gefährdungsrisiko im Zusammenwirken mehrerer Fachkräfte einzuschätzen. Soweit der wirksame Schutz eines Kindes oder dieses Jugendlichen in Frage gestellt wird, hat das Jugendamt die Erziehungs-berechtigten, sowie das Kind oder den Jugendlichen in die Gefährdungseinschätzung einzubeziehen und sofern dies nach fachlicher Einschätzung erforderlich ist, sich dabei einen unmittelbaren Eindruck von dem Kind und von seiner persönlichen Umgebung zu verschaffen. Hält das Jugendamt zur Abwendung der Gefährdung die Gewährung von Hilfen für geeignet und notwendig, so hat es diese den Erziehungsberechtigten anzubieten.</a:t>
            </a:r>
          </a:p>
          <a:p>
            <a:pPr marL="388620" indent="-342900">
              <a:buAutoNum type="arabicParenBoth"/>
            </a:pPr>
            <a:r>
              <a:rPr lang="de-DE" sz="1400" dirty="0"/>
              <a:t>Hält  das Jugendamt das Tätigwerden des Familiengerichts für erforderlich, so hat es das Gericht anzurufen; dies gilt auch, wenn die Erziehungsberechtigten nicht bereit oder in der Lage sind, bei der Abschätzung des Gefährdungsrisikos mitzuwirken. Besteht eine dringende Gefahr und kann die Entscheidung des Gerichts nicht abgewartet werden, so ist das Jugendamt verpflichtet, das Kind oder den Jugendlichen in Obhut zu nehmen.</a:t>
            </a:r>
          </a:p>
          <a:p>
            <a:pPr marL="388620" indent="-342900">
              <a:buAutoNum type="arabicParenBoth"/>
            </a:pPr>
            <a:r>
              <a:rPr lang="de-DE" sz="1400" dirty="0"/>
              <a:t>Soweit zur Abwendung der Gefährdung das Tätigwerden anderer Leistungsträger, der Einrichtungen der Gesundheits-hilfe oder der Polizei notwendig ist, hat das Jugendamt auf die Inanspruchnahme durch die Erziehungsberechtigten hinzuwirken. Ist ein sofortiges Tätigwerden erforderlich und wirken die Personensorgeberechtigten oder die Erziehungs-berechtigten nicht mit, so schaltet das Jugendamt die anderen zur Abwendung der Gefährdung zuständigen Stellen selbst ein. </a:t>
            </a:r>
          </a:p>
          <a:p>
            <a:pPr marL="388620" indent="-342900">
              <a:buAutoNum type="arabicParenBoth"/>
            </a:pPr>
            <a:endParaRPr lang="de-DE" sz="1600" dirty="0"/>
          </a:p>
        </p:txBody>
      </p:sp>
    </p:spTree>
    <p:extLst>
      <p:ext uri="{BB962C8B-B14F-4D97-AF65-F5344CB8AC3E}">
        <p14:creationId xmlns:p14="http://schemas.microsoft.com/office/powerpoint/2010/main" val="34993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8877798" cy="4800600"/>
          </a:xfrm>
        </p:spPr>
        <p:txBody>
          <a:bodyPr>
            <a:normAutofit/>
          </a:bodyPr>
          <a:lstStyle/>
          <a:p>
            <a:pPr marL="45720" indent="0">
              <a:buNone/>
            </a:pPr>
            <a:r>
              <a:rPr lang="de-DE" sz="1400" dirty="0"/>
              <a:t>(4) In Vereinbarungen mit den Trägern, ist neben den Kriterien für die Qualifikation der beratend hinzu-ziehenden insoweit erfahrenen Fachkraft, insbesondere die Verpflichtung aufzunehmen, dass die Fachkräfte der Träger bei den Erziehungsberechtigten auf die Inanspruchnahme von Hilfen hinwirken, wenn sie diese für erforderlich halten und das Jugendamt informieren, falls die Gefährdung nicht anders abgewendet werden kann. </a:t>
            </a:r>
          </a:p>
          <a:p>
            <a:pPr marL="45720" indent="0">
              <a:buNone/>
            </a:pPr>
            <a:r>
              <a:rPr lang="de-DE" sz="1400" dirty="0"/>
              <a:t>(5)    Werden einem örtlichen Träger gewichtige Anhaltspunkte für die Gefährdung des Wohles eines Kindes oder eines Jugendlichen bekannt, so sind die für die Gefährdung von Leistungen zuständigen örtlichen Träger die Daten mitzuteilen, deren Kenntnis zur Wahrnehmung des Schutzauftrags bei Kindeswohlgefährdung nach § 8a erforderlich ist. Die Mitteilung soll im Rahmen eines Gesprächs zwischen den Fachkräften und beiden örtliche Trägern erfolgen, an dem die Personenberechtigten , sowie das Kind oder der Jugendliche beteiligt werden sollen, soweit hierdurch der wirksame Schutz des Kindes oder des Jugendlichen nicht in Frage gestellt wird. </a:t>
            </a:r>
          </a:p>
          <a:p>
            <a:pPr marL="45720" indent="0">
              <a:buNone/>
            </a:pPr>
            <a:r>
              <a:rPr lang="de-DE" sz="1400" i="1" dirty="0"/>
              <a:t>Bundeskinderschutzgesetz (</a:t>
            </a:r>
            <a:r>
              <a:rPr lang="de-DE" sz="1400" i="1" dirty="0" err="1"/>
              <a:t>BKiSchG</a:t>
            </a:r>
            <a:r>
              <a:rPr lang="de-DE" sz="1400" i="1" dirty="0"/>
              <a:t>) vom 22.12.2011, in Kraft getreten am 01.01.2012  </a:t>
            </a:r>
          </a:p>
        </p:txBody>
      </p:sp>
    </p:spTree>
    <p:extLst>
      <p:ext uri="{BB962C8B-B14F-4D97-AF65-F5344CB8AC3E}">
        <p14:creationId xmlns:p14="http://schemas.microsoft.com/office/powerpoint/2010/main" val="414661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2" y="533400"/>
            <a:ext cx="7911147" cy="4800600"/>
          </a:xfrm>
        </p:spPr>
        <p:txBody>
          <a:bodyPr>
            <a:normAutofit lnSpcReduction="10000"/>
          </a:bodyPr>
          <a:lstStyle/>
          <a:p>
            <a:pPr marL="45720" indent="0">
              <a:buNone/>
            </a:pPr>
            <a:r>
              <a:rPr lang="de-DE" dirty="0"/>
              <a:t>15. Konzeption</a:t>
            </a:r>
          </a:p>
          <a:p>
            <a:pPr marL="45720" indent="0">
              <a:buNone/>
            </a:pPr>
            <a:r>
              <a:rPr lang="de-DE" sz="1600" dirty="0"/>
              <a:t>Das Leitbild für Kindertageseinrichtungen der Gemeine </a:t>
            </a:r>
            <a:r>
              <a:rPr lang="de-DE" sz="1600" dirty="0" err="1"/>
              <a:t>Ehringshausen</a:t>
            </a:r>
            <a:r>
              <a:rPr lang="de-DE" sz="1600" dirty="0"/>
              <a:t>, sowie die Konzeptionen der einzelnen Einrichtungen, dienen als Basis unserer pädagogischen Arbeit und darüber hinaus als Orientierung für Eltern, die diese Form der Bildung, Erziehung und Betreuung für ihr Kind wünschen.</a:t>
            </a:r>
          </a:p>
          <a:p>
            <a:pPr marL="45720" indent="0">
              <a:buNone/>
            </a:pPr>
            <a:r>
              <a:rPr lang="de-DE" sz="1600" dirty="0"/>
              <a:t>Die Konzeptionen unserer Kindertageseinrichtungen unterscheiden sich voneinander. Jede Familie kann schauen, welches Konzept ihr am ehesten zusagt und welche Form der Bildung, Erziehung und Betreuung sie sich für ihr Kind wünschen.</a:t>
            </a:r>
          </a:p>
          <a:p>
            <a:pPr marL="45720" indent="0">
              <a:buNone/>
            </a:pPr>
            <a:r>
              <a:rPr lang="de-DE" sz="1600" dirty="0"/>
              <a:t>Grundlage für unsere Qualität ist auch hier der Bildungs- und Erziehungsplan des hessischen Ministeriums für Soziales und Integration:</a:t>
            </a:r>
          </a:p>
          <a:p>
            <a:pPr marL="45720" indent="0">
              <a:buNone/>
            </a:pPr>
            <a:r>
              <a:rPr lang="de-DE" sz="1600" i="1" dirty="0">
                <a:solidFill>
                  <a:schemeClr val="accent3"/>
                </a:solidFill>
              </a:rPr>
              <a:t>„Die vielfältigen Lebensqualitäten von Kindern und Familien und sehr unterschiedlichen Bedingungen des Aufwachsens fordern eine differenzierende und dynamische Pädagogik. So bedarf die Einrichtungskonzeption einer kontinuierlichen Fortschreibung und Weiterentwicklung.“</a:t>
            </a:r>
          </a:p>
          <a:p>
            <a:pPr marL="45720" indent="0">
              <a:buNone/>
            </a:pPr>
            <a:r>
              <a:rPr lang="de-DE" sz="1600" dirty="0"/>
              <a:t>Die jeweiligen Konzepte sind auf der Homepage der Gemeinde </a:t>
            </a:r>
            <a:r>
              <a:rPr lang="de-DE" sz="1600" dirty="0" err="1"/>
              <a:t>Ehringshausen</a:t>
            </a:r>
            <a:r>
              <a:rPr lang="de-DE" sz="1600" dirty="0"/>
              <a:t> einsehbar.</a:t>
            </a:r>
          </a:p>
        </p:txBody>
      </p:sp>
    </p:spTree>
    <p:extLst>
      <p:ext uri="{BB962C8B-B14F-4D97-AF65-F5344CB8AC3E}">
        <p14:creationId xmlns:p14="http://schemas.microsoft.com/office/powerpoint/2010/main" val="186682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7906172" cy="4800600"/>
          </a:xfrm>
        </p:spPr>
        <p:txBody>
          <a:bodyPr/>
          <a:lstStyle/>
          <a:p>
            <a:pPr marL="45720" indent="0">
              <a:buNone/>
            </a:pPr>
            <a:r>
              <a:rPr lang="de-DE" dirty="0"/>
              <a:t>16. Häufig gestellte Fragen</a:t>
            </a:r>
          </a:p>
          <a:p>
            <a:r>
              <a:rPr lang="de-DE" sz="1600" b="1" dirty="0"/>
              <a:t>Muss mein Kind trocken sein?</a:t>
            </a:r>
          </a:p>
          <a:p>
            <a:pPr marL="45720" indent="0">
              <a:buNone/>
            </a:pPr>
            <a:r>
              <a:rPr lang="de-DE" sz="1600" dirty="0"/>
              <a:t>Nein</a:t>
            </a:r>
          </a:p>
          <a:p>
            <a:r>
              <a:rPr lang="de-DE" sz="1600" b="1" dirty="0"/>
              <a:t>Wie setzt sich das Mittagessen zusammen?</a:t>
            </a:r>
          </a:p>
          <a:p>
            <a:pPr marL="45720" indent="0">
              <a:buNone/>
            </a:pPr>
            <a:r>
              <a:rPr lang="de-DE" sz="1600" dirty="0"/>
              <a:t>Das Mittagessen wird von einem Cateringunternehmen täglich angeliefert. Ein Speiseplan hängt in der Kita aus, so dass sie sehen können, was es in der jeweiligen Woche zu Essen gibt.</a:t>
            </a:r>
          </a:p>
          <a:p>
            <a:r>
              <a:rPr lang="de-DE" sz="1600" b="1" dirty="0"/>
              <a:t>Kann ich einen „Wunscheinrichtung“ aussuchen?</a:t>
            </a:r>
          </a:p>
          <a:p>
            <a:pPr marL="45720" indent="0">
              <a:buNone/>
            </a:pPr>
            <a:r>
              <a:rPr lang="de-DE" sz="1600" dirty="0"/>
              <a:t>Sie können bei der Erstellung der Vormerkung auswählen, in welche Einrichtung ihr Kind gehen soll und welche sie ausschließen. Sollte in dieser Einrichtung kein Platz frei sein, bieten wir ihnen einen Platz in einer anderen Einrichtung an. Sie können dann frei entscheiden, ob sie diesen annehmen oder auf einen freien Platz in ihrer „Wunscheinrichtung“ warten wollen.</a:t>
            </a:r>
          </a:p>
          <a:p>
            <a:pPr marL="45720" indent="0">
              <a:buNone/>
            </a:pPr>
            <a:endParaRPr lang="de-DE" sz="1600" dirty="0"/>
          </a:p>
        </p:txBody>
      </p:sp>
    </p:spTree>
    <p:extLst>
      <p:ext uri="{BB962C8B-B14F-4D97-AF65-F5344CB8AC3E}">
        <p14:creationId xmlns:p14="http://schemas.microsoft.com/office/powerpoint/2010/main" val="33084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19937" y="472440"/>
            <a:ext cx="8337867" cy="4800600"/>
          </a:xfrm>
        </p:spPr>
        <p:txBody>
          <a:bodyPr>
            <a:normAutofit/>
          </a:bodyPr>
          <a:lstStyle/>
          <a:p>
            <a:r>
              <a:rPr lang="de-DE" sz="1600" b="1" dirty="0"/>
              <a:t>Ab wann kann ich mein Kind in einer Einrichtung anmelden?</a:t>
            </a:r>
          </a:p>
          <a:p>
            <a:pPr marL="45720" indent="0">
              <a:buNone/>
            </a:pPr>
            <a:r>
              <a:rPr lang="de-DE" sz="1600" dirty="0"/>
              <a:t>Nach der Geburt ihres Kindes besteht die Möglichkeit eine Anmeldung auszufüllen und ihr Kind in einer Tageseinrichtung registrieren zu lassen.</a:t>
            </a:r>
          </a:p>
          <a:p>
            <a:r>
              <a:rPr lang="de-DE" sz="1600" b="1" dirty="0"/>
              <a:t>Kann ich mir eine Einrichtung vorher besichtigen?</a:t>
            </a:r>
          </a:p>
          <a:p>
            <a:pPr marL="45720" indent="0">
              <a:buNone/>
            </a:pPr>
            <a:r>
              <a:rPr lang="de-DE" sz="1600" dirty="0"/>
              <a:t>Es besteht die Möglichkeit im Rahmen der Anmeldung die Kita kennenzulernen. Vereinbaren Sie hierfür einen Termin in der jeweiligen Einrichtung. Gerne können Sie öffentliche Veranstaltungen, wie z.B. Sommer- oder Laternenfest besuchen und so einen Eindruck von unserer Arbeit gewinnen.</a:t>
            </a:r>
          </a:p>
          <a:p>
            <a:r>
              <a:rPr lang="de-DE" sz="1600" b="1" dirty="0"/>
              <a:t>Gibt es eine Kostenermäßigung wenn mehrere Kinder einer Familie </a:t>
            </a:r>
            <a:r>
              <a:rPr lang="de-DE" sz="1600" b="1"/>
              <a:t>die Kindertageseinrichtung </a:t>
            </a:r>
            <a:r>
              <a:rPr lang="de-DE" sz="1600" b="1" dirty="0"/>
              <a:t>gleichzeitig besuchen?</a:t>
            </a:r>
          </a:p>
          <a:p>
            <a:pPr marL="45720" indent="0">
              <a:buNone/>
            </a:pPr>
            <a:r>
              <a:rPr lang="de-DE" sz="1600" dirty="0"/>
              <a:t>Besuchen gleichzeitig mehrere Kinder einer Familie eine Kindertageseinrichtung der Gemeinde, wird für das Kind mit dem höheren Kostenbeitrag der volle Beitrag erhoben  jedes weitere Kind der Familie wird vollständig vom Kostenbeitrag befreit. Ist der Kostenbeitrag gleich, wird das ältere Kind vollständig vom Kostenbeitrag befreit. (Satzung über die Gebühren der Gemeinde </a:t>
            </a:r>
            <a:r>
              <a:rPr lang="de-DE" sz="1600" dirty="0" err="1"/>
              <a:t>Ehringshausen</a:t>
            </a:r>
            <a:r>
              <a:rPr lang="de-DE" sz="1600" dirty="0"/>
              <a:t>)</a:t>
            </a:r>
          </a:p>
        </p:txBody>
      </p:sp>
    </p:spTree>
    <p:extLst>
      <p:ext uri="{BB962C8B-B14F-4D97-AF65-F5344CB8AC3E}">
        <p14:creationId xmlns:p14="http://schemas.microsoft.com/office/powerpoint/2010/main" val="1059088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7159722" cy="5074298"/>
          </a:xfrm>
        </p:spPr>
        <p:txBody>
          <a:bodyPr>
            <a:normAutofit/>
          </a:bodyPr>
          <a:lstStyle/>
          <a:p>
            <a:r>
              <a:rPr lang="de-DE" sz="1600" b="1" dirty="0"/>
              <a:t>Kostet ein Halbtagsplatz Kita-Gebühren?</a:t>
            </a:r>
          </a:p>
          <a:p>
            <a:pPr marL="45720" indent="0">
              <a:buNone/>
            </a:pPr>
            <a:r>
              <a:rPr lang="de-DE" sz="1600" dirty="0"/>
              <a:t>Für den Zeitraum von bis zu 6 Stunden pro Tag dürfen in Hessen seit dem Kindergartenjahr 2018/2019, für Kinder ab 3 Jahren bis zum Schuleintritt keine Beiträge von den Eltern erhoben werden. Um diesen Beitrag werden Eltern entlastet.</a:t>
            </a:r>
          </a:p>
          <a:p>
            <a:r>
              <a:rPr lang="de-DE" sz="1600" b="1" dirty="0"/>
              <a:t>Werden Kinderbetreuungskosten steuerlich berücksichtigt?</a:t>
            </a:r>
          </a:p>
          <a:p>
            <a:pPr marL="45720" indent="0">
              <a:buNone/>
            </a:pPr>
            <a:r>
              <a:rPr lang="de-DE" sz="1600" dirty="0"/>
              <a:t>Zwei Drittel der Kosten, die für die Betreuung der eigenen Kinder anfallen, können als Sonderausgaben geltend  gemacht und von der Steuer abgesetzt werden. Wichtig: Das Kind muss dem eigenen Haushalt angehören ! Sollten Sie für das Finanzamt einen Nachweis benötigen, setzen Sie sich mit uns in Verbindung</a:t>
            </a:r>
            <a:r>
              <a:rPr lang="de-DE" sz="1600"/>
              <a:t>. </a:t>
            </a:r>
            <a:endParaRPr lang="de-DE" sz="1600" dirty="0"/>
          </a:p>
          <a:p>
            <a:r>
              <a:rPr lang="de-DE" sz="1600" b="1" dirty="0"/>
              <a:t>Wie kann ich mein Kind zum Mittagessen anmelden?</a:t>
            </a:r>
          </a:p>
          <a:p>
            <a:pPr marL="45720" indent="0">
              <a:buNone/>
            </a:pPr>
            <a:r>
              <a:rPr lang="de-DE" sz="1600" dirty="0"/>
              <a:t>Wenn Sie Ihr Kind zum Mittagessen anmelden möchten, sprechen Sie die/den Erzieher/In </a:t>
            </a:r>
            <a:r>
              <a:rPr lang="de-DE" sz="1600" dirty="0" err="1"/>
              <a:t>in</a:t>
            </a:r>
            <a:r>
              <a:rPr lang="de-DE" sz="1600" dirty="0"/>
              <a:t> Ihrer Gruppe an. Er/sie trägt Ihr Kind ein. </a:t>
            </a:r>
          </a:p>
          <a:p>
            <a:pPr marL="45720" indent="0">
              <a:buNone/>
            </a:pPr>
            <a:r>
              <a:rPr lang="de-DE" sz="1600" dirty="0"/>
              <a:t>Wichtig: die letzte Möglichkeit zur Bestellung für das Essen:  Dienstag bis 10 Uhr, für die darauf folgende Woche!</a:t>
            </a:r>
          </a:p>
        </p:txBody>
      </p:sp>
    </p:spTree>
    <p:extLst>
      <p:ext uri="{BB962C8B-B14F-4D97-AF65-F5344CB8AC3E}">
        <p14:creationId xmlns:p14="http://schemas.microsoft.com/office/powerpoint/2010/main" val="180609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34819" y="474406"/>
            <a:ext cx="6858000" cy="4800600"/>
          </a:xfrm>
        </p:spPr>
        <p:txBody>
          <a:bodyPr rtlCol="0"/>
          <a:lstStyle/>
          <a:p>
            <a:pPr marL="45720" indent="0">
              <a:buNone/>
            </a:pPr>
            <a:endParaRPr lang="de-DE" i="1" dirty="0"/>
          </a:p>
          <a:p>
            <a:pPr marL="45720" indent="0" algn="ctr">
              <a:buNone/>
            </a:pPr>
            <a:r>
              <a:rPr lang="de-DE" i="1" dirty="0"/>
              <a:t>„Besonders wichtige Schlüsselerfahrungen erlebt das Kind beim Eintritt in eine Kindertageseinrichtung, die sich zugleich als Modell und Spiegelbild einer heterogenen Gesellschaftsgruppe begreifen lässt. Das Kind erfährt sich als Mitglied dieser Gruppe in der soziale, wirtschaftliche und kulturelle Schlüsselprozesse erlebt, verstanden und erlernt werden können.“ </a:t>
            </a:r>
          </a:p>
          <a:p>
            <a:pPr marL="45720" indent="0" rtl="0">
              <a:buNone/>
            </a:pPr>
            <a:endParaRPr lang="de-DE" i="1" dirty="0"/>
          </a:p>
        </p:txBody>
      </p:sp>
      <p:sp>
        <p:nvSpPr>
          <p:cNvPr id="4" name="Textplatzhalter 3"/>
          <p:cNvSpPr>
            <a:spLocks noGrp="1"/>
          </p:cNvSpPr>
          <p:nvPr>
            <p:ph type="body" sz="half" idx="2"/>
          </p:nvPr>
        </p:nvSpPr>
        <p:spPr>
          <a:xfrm>
            <a:off x="8749479" y="3152593"/>
            <a:ext cx="2743200" cy="1131813"/>
          </a:xfrm>
        </p:spPr>
        <p:txBody>
          <a:bodyPr rtlCol="0">
            <a:normAutofit/>
          </a:bodyPr>
          <a:lstStyle/>
          <a:p>
            <a:pPr rtl="0"/>
            <a:r>
              <a:rPr lang="de-DE" dirty="0"/>
              <a:t>Bildungs- und Erziehungsplan des hessischen Ministeriums für Soziales und Integration,</a:t>
            </a:r>
          </a:p>
          <a:p>
            <a:pPr rtl="0"/>
            <a:r>
              <a:rPr lang="de-DE" dirty="0"/>
              <a:t>Seite 82</a:t>
            </a:r>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502920" indent="-457200">
              <a:buAutoNum type="arabicPeriod"/>
            </a:pPr>
            <a:r>
              <a:rPr lang="de-DE" dirty="0"/>
              <a:t>Vorwort des Bürgermeisters</a:t>
            </a:r>
          </a:p>
          <a:p>
            <a:pPr marL="45720" indent="0">
              <a:buNone/>
            </a:pPr>
            <a:endParaRPr lang="de-DE" dirty="0"/>
          </a:p>
        </p:txBody>
      </p:sp>
      <p:pic>
        <p:nvPicPr>
          <p:cNvPr id="2" name="Grafik 1"/>
          <p:cNvPicPr>
            <a:picLocks noChangeAspect="1"/>
          </p:cNvPicPr>
          <p:nvPr/>
        </p:nvPicPr>
        <p:blipFill>
          <a:blip r:embed="rId2"/>
          <a:stretch>
            <a:fillRect/>
          </a:stretch>
        </p:blipFill>
        <p:spPr>
          <a:xfrm>
            <a:off x="1614390" y="1309687"/>
            <a:ext cx="6643202" cy="3812819"/>
          </a:xfrm>
          <a:prstGeom prst="rect">
            <a:avLst/>
          </a:prstGeom>
        </p:spPr>
      </p:pic>
    </p:spTree>
    <p:extLst>
      <p:ext uri="{BB962C8B-B14F-4D97-AF65-F5344CB8AC3E}">
        <p14:creationId xmlns:p14="http://schemas.microsoft.com/office/powerpoint/2010/main" val="222338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2" y="533400"/>
            <a:ext cx="8120153" cy="4800600"/>
          </a:xfrm>
        </p:spPr>
        <p:txBody>
          <a:bodyPr>
            <a:normAutofit/>
          </a:bodyPr>
          <a:lstStyle/>
          <a:p>
            <a:pPr marL="45720" indent="0">
              <a:buNone/>
            </a:pPr>
            <a:r>
              <a:rPr lang="de-DE" dirty="0"/>
              <a:t>2. Kinder</a:t>
            </a:r>
          </a:p>
          <a:p>
            <a:pPr marL="45720" indent="0">
              <a:buNone/>
            </a:pPr>
            <a:r>
              <a:rPr lang="de-DE" sz="1600" dirty="0"/>
              <a:t>In der Gemeinde </a:t>
            </a:r>
            <a:r>
              <a:rPr lang="de-DE" sz="1600" dirty="0" err="1"/>
              <a:t>Ehringshausen</a:t>
            </a:r>
            <a:r>
              <a:rPr lang="de-DE" sz="1600" dirty="0"/>
              <a:t> gibt es vier verschiedene Kindertageseinrichtungen. Unsere Einrichtungen bieten Platz </a:t>
            </a:r>
            <a:r>
              <a:rPr lang="de-DE" sz="1600"/>
              <a:t>für bis zu 380 </a:t>
            </a:r>
            <a:r>
              <a:rPr lang="de-DE" sz="1600" dirty="0"/>
              <a:t>Kinder. Zusätzlich gibt es einen Waldkindergarten, der unter einer anderen Konzeptionsträgerschaft steht.</a:t>
            </a:r>
          </a:p>
          <a:p>
            <a:pPr marL="45720" indent="0">
              <a:buNone/>
            </a:pPr>
            <a:r>
              <a:rPr lang="de-DE" sz="1600" dirty="0"/>
              <a:t>Unsere Einrichtungen sind ein Ort, an dem sich die Kinder wohl und geborgen fühlen sollen, unabhängig von sozialer oder kultureller Herkunft, ihrem Geschlecht oder ihrem individuellem Förderbedarf. </a:t>
            </a:r>
          </a:p>
          <a:p>
            <a:pPr marL="45720" indent="0">
              <a:buNone/>
            </a:pPr>
            <a:r>
              <a:rPr lang="de-DE" sz="1600" dirty="0"/>
              <a:t>Ziel ist es, jedes Kind individuell zu fördern und optimale Rahmenbedingungen für die Entwicklung zu schaffen, damit sie sich zu starken, eigenständigen Persönlichkeiten entwickeln können. Alle Kinder sollen die gleichen Rahmenbedingungen zur Verfügung stehen. </a:t>
            </a:r>
          </a:p>
          <a:p>
            <a:pPr marL="45720" indent="0">
              <a:buNone/>
            </a:pPr>
            <a:r>
              <a:rPr lang="de-DE" sz="1700" i="1" dirty="0">
                <a:solidFill>
                  <a:schemeClr val="accent3"/>
                </a:solidFill>
              </a:rPr>
              <a:t>„Kinder sind für uns eigenständige Persönlichkeiten mit eigenen Gedanken, die mit großem Wissensdurst und Neugierde durch die Welt gehen. Für diesen Spaziergang wählt jedes Kind sein eigenes Tempo und einige machen manchmal Umwege. Kinder überwinden Hindernisse oft anders als wir denken.“</a:t>
            </a:r>
          </a:p>
        </p:txBody>
      </p:sp>
    </p:spTree>
    <p:extLst>
      <p:ext uri="{BB962C8B-B14F-4D97-AF65-F5344CB8AC3E}">
        <p14:creationId xmlns:p14="http://schemas.microsoft.com/office/powerpoint/2010/main" val="408051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8491742" cy="4800600"/>
          </a:xfrm>
        </p:spPr>
        <p:txBody>
          <a:bodyPr/>
          <a:lstStyle/>
          <a:p>
            <a:pPr marL="45720" indent="0">
              <a:buNone/>
            </a:pPr>
            <a:r>
              <a:rPr lang="de-DE" dirty="0"/>
              <a:t>3. Eltern</a:t>
            </a:r>
          </a:p>
          <a:p>
            <a:pPr marL="45720" indent="0">
              <a:buNone/>
            </a:pPr>
            <a:r>
              <a:rPr lang="de-DE" sz="1600" dirty="0"/>
              <a:t>Wichtig für die Entwicklung eines Kindes, ist die enge Zusammenarbeit/ Kooperation zwischen Erziehungsberechtigten und pädagogischen Fachkräften.</a:t>
            </a:r>
          </a:p>
          <a:p>
            <a:pPr marL="45720" indent="0">
              <a:buNone/>
            </a:pPr>
            <a:r>
              <a:rPr lang="de-DE" sz="1600" dirty="0"/>
              <a:t>Im Kinder- und Jugendhilfegesetz (KJHG), ist in § 22a Abs. 1 die Beteiligung der Personensorgeberechtigten grundlegend gesetzlich verankert. Es heißt hier, dass alle Beteiligten „</a:t>
            </a:r>
            <a:r>
              <a:rPr lang="de-DE" sz="1600" i="1" dirty="0"/>
              <a:t>zum Wohl der Kinder zusammenarbeiten (sollen). Die Personenberechtigten sind an den Entscheidungen in wesentlichen Angelegenheiten der Tageseinrichtung zu beteiligen.“</a:t>
            </a:r>
          </a:p>
          <a:p>
            <a:pPr marL="45720" indent="0">
              <a:buNone/>
            </a:pPr>
            <a:r>
              <a:rPr lang="de-DE" sz="1600" dirty="0"/>
              <a:t>In unseren Einrichtungen haben die Eltern die Möglichkeit der Beteiligung /Mitwirkung: </a:t>
            </a:r>
          </a:p>
          <a:p>
            <a:r>
              <a:rPr lang="de-DE" sz="1600" dirty="0"/>
              <a:t>bei Elterngesprächen </a:t>
            </a:r>
          </a:p>
          <a:p>
            <a:r>
              <a:rPr lang="de-DE" sz="1600" dirty="0"/>
              <a:t>auf Elternabenden</a:t>
            </a:r>
          </a:p>
          <a:p>
            <a:r>
              <a:rPr lang="de-DE" sz="1600" dirty="0"/>
              <a:t>bei Informationsveranstaltungen </a:t>
            </a:r>
          </a:p>
          <a:p>
            <a:r>
              <a:rPr lang="de-DE" sz="1600" dirty="0"/>
              <a:t>bei der Mitarbeit im Elternbeirat  </a:t>
            </a:r>
          </a:p>
        </p:txBody>
      </p:sp>
    </p:spTree>
    <p:extLst>
      <p:ext uri="{BB962C8B-B14F-4D97-AF65-F5344CB8AC3E}">
        <p14:creationId xmlns:p14="http://schemas.microsoft.com/office/powerpoint/2010/main" val="7815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8694918" cy="4800600"/>
          </a:xfrm>
        </p:spPr>
        <p:txBody>
          <a:bodyPr/>
          <a:lstStyle/>
          <a:p>
            <a:pPr marL="45720" indent="0">
              <a:buNone/>
            </a:pPr>
            <a:r>
              <a:rPr lang="de-DE" dirty="0"/>
              <a:t>4. Auftrag der Kindertageseinrichtungen</a:t>
            </a:r>
          </a:p>
          <a:p>
            <a:pPr marL="45720" indent="0">
              <a:buNone/>
            </a:pPr>
            <a:r>
              <a:rPr lang="de-DE" sz="1400" dirty="0"/>
              <a:t>Das Sozialgesetzbuch (SGB) VIII, -Kinder- und Jugendhilfe § 22, regelt den gesetzlichen Auftrag der Kindertageseinrichtungen:</a:t>
            </a:r>
          </a:p>
          <a:p>
            <a:pPr marL="45720" indent="0">
              <a:buNone/>
            </a:pPr>
            <a:r>
              <a:rPr lang="de-DE" sz="1400" dirty="0"/>
              <a:t>Tageseinrichtungen sind Einrichtungen, in denen sich Kinder für einen Teil des Tages oder ganztägig aufhalten und in Gruppen gefördert werden.</a:t>
            </a:r>
          </a:p>
          <a:p>
            <a:pPr marL="45720" indent="0">
              <a:buNone/>
            </a:pPr>
            <a:r>
              <a:rPr lang="de-DE" sz="1400" i="1" dirty="0"/>
              <a:t>Sie sollen</a:t>
            </a:r>
          </a:p>
          <a:p>
            <a:pPr marL="388620" indent="-342900">
              <a:buAutoNum type="arabicParenBoth"/>
            </a:pPr>
            <a:r>
              <a:rPr lang="de-DE" sz="1400" i="1" dirty="0"/>
              <a:t>Die Entwicklung des Kindes zu einer eigenverantwortlichen und gemeinschaftsfähigen Persönlichkeit fördern.</a:t>
            </a:r>
          </a:p>
          <a:p>
            <a:pPr marL="388620" indent="-342900">
              <a:buAutoNum type="arabicParenBoth"/>
            </a:pPr>
            <a:r>
              <a:rPr lang="de-DE" sz="1400" i="1" dirty="0"/>
              <a:t>Die Erziehung und Entwicklung in der Familie unterstützen und ergänzen.</a:t>
            </a:r>
          </a:p>
          <a:p>
            <a:pPr marL="388620" indent="-342900">
              <a:buAutoNum type="arabicParenBoth"/>
            </a:pPr>
            <a:r>
              <a:rPr lang="de-DE" sz="1400" i="1" dirty="0"/>
              <a:t>Den Eltern dabei helfen, Erwerbstätigkeit und Kindererziehung besser miteinander vereinbaren zu können. Der Förderauftrag umfasst Erziehung, Bildung und Betreuung des Kindes und bezieht sich auf die soziale, emotionale, körperliche und geistige Entwicklung des Kindes. Es schließt die Vermittlung orientierender Werte und Regeln ein. Die Förderung soll sich am Alter und Entwicklungsstand, den sprachlichen und sonstigen Fähigkeiten, an der Lebenssituation, sowie den Interessen und Bedürfnissen des einzelnen Kindes orientieren und seine ethische Herkunft berücksichtigen. </a:t>
            </a:r>
          </a:p>
        </p:txBody>
      </p:sp>
    </p:spTree>
    <p:extLst>
      <p:ext uri="{BB962C8B-B14F-4D97-AF65-F5344CB8AC3E}">
        <p14:creationId xmlns:p14="http://schemas.microsoft.com/office/powerpoint/2010/main" val="184582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2" y="533400"/>
            <a:ext cx="7911147" cy="4800600"/>
          </a:xfrm>
        </p:spPr>
        <p:txBody>
          <a:bodyPr/>
          <a:lstStyle/>
          <a:p>
            <a:pPr marL="45720" indent="0">
              <a:buNone/>
            </a:pPr>
            <a:r>
              <a:rPr lang="de-DE" dirty="0"/>
              <a:t>5. Portrait der Kindertageseinrichtungen</a:t>
            </a:r>
          </a:p>
          <a:p>
            <a:pPr marL="45720" indent="0">
              <a:buNone/>
            </a:pPr>
            <a:r>
              <a:rPr lang="de-DE" dirty="0"/>
              <a:t>KiTa Dillwiese</a:t>
            </a:r>
          </a:p>
          <a:p>
            <a:pPr marL="45720" indent="0">
              <a:buNone/>
            </a:pPr>
            <a:r>
              <a:rPr lang="de-DE" sz="1600" dirty="0"/>
              <a:t>Pestalozzistraße 3</a:t>
            </a:r>
          </a:p>
          <a:p>
            <a:pPr marL="45720" indent="0">
              <a:buNone/>
            </a:pPr>
            <a:r>
              <a:rPr lang="de-DE" sz="1600" dirty="0"/>
              <a:t>35630 </a:t>
            </a:r>
            <a:r>
              <a:rPr lang="de-DE" sz="1600" dirty="0" err="1"/>
              <a:t>Ehringshausen</a:t>
            </a:r>
            <a:endParaRPr lang="de-DE" sz="1600" dirty="0"/>
          </a:p>
          <a:p>
            <a:pPr marL="45720" indent="0">
              <a:buNone/>
            </a:pPr>
            <a:r>
              <a:rPr lang="de-DE" sz="1600" dirty="0"/>
              <a:t>Telefon KiTa: 06443/9431</a:t>
            </a:r>
          </a:p>
          <a:p>
            <a:pPr marL="45720" indent="0">
              <a:buNone/>
            </a:pPr>
            <a:r>
              <a:rPr lang="de-DE" sz="1600" dirty="0"/>
              <a:t>Telefon Krippe:06443/8190521			</a:t>
            </a:r>
          </a:p>
          <a:p>
            <a:pPr marL="45720" indent="0">
              <a:buNone/>
            </a:pPr>
            <a:r>
              <a:rPr lang="de-DE" sz="1600" dirty="0"/>
              <a:t>E-Mail: </a:t>
            </a:r>
            <a:r>
              <a:rPr lang="de-DE" sz="1600" dirty="0">
                <a:hlinkClick r:id="rId2"/>
              </a:rPr>
              <a:t>dillwiese@ehringshausen.de</a:t>
            </a:r>
            <a:endParaRPr lang="de-DE" sz="1600" dirty="0"/>
          </a:p>
          <a:p>
            <a:pPr marL="45720" indent="0">
              <a:buNone/>
            </a:pPr>
            <a:r>
              <a:rPr lang="de-DE" sz="1600" dirty="0"/>
              <a:t>Öffnungszeiten:</a:t>
            </a:r>
          </a:p>
          <a:p>
            <a:pPr marL="45720" indent="0">
              <a:buNone/>
            </a:pPr>
            <a:r>
              <a:rPr lang="de-DE" sz="1600" dirty="0"/>
              <a:t>Montag – Freitag 7.00 Uhr – 16.30 Uhr</a:t>
            </a:r>
          </a:p>
        </p:txBody>
      </p:sp>
      <p:pic>
        <p:nvPicPr>
          <p:cNvPr id="5" name="Grafik 4"/>
          <p:cNvPicPr>
            <a:picLocks noChangeAspect="1"/>
          </p:cNvPicPr>
          <p:nvPr/>
        </p:nvPicPr>
        <p:blipFill>
          <a:blip r:embed="rId3"/>
          <a:stretch>
            <a:fillRect/>
          </a:stretch>
        </p:blipFill>
        <p:spPr>
          <a:xfrm>
            <a:off x="7190041" y="2114805"/>
            <a:ext cx="2619048" cy="1914286"/>
          </a:xfrm>
          <a:prstGeom prst="rect">
            <a:avLst/>
          </a:prstGeom>
        </p:spPr>
      </p:pic>
    </p:spTree>
    <p:extLst>
      <p:ext uri="{BB962C8B-B14F-4D97-AF65-F5344CB8AC3E}">
        <p14:creationId xmlns:p14="http://schemas.microsoft.com/office/powerpoint/2010/main" val="393949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813" y="533400"/>
            <a:ext cx="8015650" cy="4800600"/>
          </a:xfrm>
        </p:spPr>
        <p:txBody>
          <a:bodyPr/>
          <a:lstStyle/>
          <a:p>
            <a:pPr marL="45720" indent="0">
              <a:buNone/>
            </a:pPr>
            <a:r>
              <a:rPr lang="de-DE" dirty="0"/>
              <a:t>KiTa Mullewapp</a:t>
            </a:r>
          </a:p>
          <a:p>
            <a:pPr marL="45720" indent="0">
              <a:buNone/>
            </a:pPr>
            <a:r>
              <a:rPr lang="de-DE" sz="1600" dirty="0"/>
              <a:t>Am Hofacker 10</a:t>
            </a:r>
          </a:p>
          <a:p>
            <a:pPr marL="45720" indent="0">
              <a:buNone/>
            </a:pPr>
            <a:r>
              <a:rPr lang="de-DE" sz="1600" dirty="0"/>
              <a:t>35630 </a:t>
            </a:r>
            <a:r>
              <a:rPr lang="de-DE" sz="1600" dirty="0" err="1"/>
              <a:t>Ehringshausen</a:t>
            </a:r>
            <a:r>
              <a:rPr lang="de-DE" sz="1600" dirty="0"/>
              <a:t>/</a:t>
            </a:r>
            <a:r>
              <a:rPr lang="de-DE" sz="1600" dirty="0" err="1"/>
              <a:t>Kölschhausen</a:t>
            </a:r>
            <a:endParaRPr lang="de-DE" sz="1600" dirty="0"/>
          </a:p>
          <a:p>
            <a:pPr marL="45720" indent="0">
              <a:buNone/>
            </a:pPr>
            <a:r>
              <a:rPr lang="de-DE" sz="1600" dirty="0"/>
              <a:t>Telefon: 06440/7341</a:t>
            </a:r>
          </a:p>
          <a:p>
            <a:pPr marL="45720" indent="0">
              <a:buNone/>
            </a:pPr>
            <a:r>
              <a:rPr lang="de-DE" sz="1600" dirty="0"/>
              <a:t>E-Mail: </a:t>
            </a:r>
            <a:r>
              <a:rPr lang="de-DE" sz="1600" dirty="0">
                <a:hlinkClick r:id="rId2"/>
              </a:rPr>
              <a:t>mullewapp@ehringshausen.de</a:t>
            </a:r>
            <a:r>
              <a:rPr lang="de-DE" sz="1600" dirty="0"/>
              <a:t>	</a:t>
            </a:r>
          </a:p>
          <a:p>
            <a:pPr marL="45720" indent="0">
              <a:buNone/>
            </a:pPr>
            <a:r>
              <a:rPr lang="de-DE" sz="1600" dirty="0"/>
              <a:t>			</a:t>
            </a:r>
          </a:p>
          <a:p>
            <a:pPr marL="45720" indent="0">
              <a:buNone/>
            </a:pPr>
            <a:r>
              <a:rPr lang="de-DE" sz="1600" dirty="0"/>
              <a:t>Öffnungszeiten: </a:t>
            </a:r>
          </a:p>
          <a:p>
            <a:pPr marL="45720" indent="0">
              <a:buNone/>
            </a:pPr>
            <a:r>
              <a:rPr lang="de-DE" sz="1600" dirty="0"/>
              <a:t>Montag – Freitag 7.00 Uhr – 16.30 Uhr</a:t>
            </a:r>
          </a:p>
        </p:txBody>
      </p:sp>
      <p:pic>
        <p:nvPicPr>
          <p:cNvPr id="5" name="Grafik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8194" y="1588317"/>
            <a:ext cx="2809875" cy="2063750"/>
          </a:xfrm>
          <a:prstGeom prst="rect">
            <a:avLst/>
          </a:prstGeom>
          <a:noFill/>
          <a:ln>
            <a:noFill/>
          </a:ln>
        </p:spPr>
      </p:pic>
    </p:spTree>
    <p:extLst>
      <p:ext uri="{BB962C8B-B14F-4D97-AF65-F5344CB8AC3E}">
        <p14:creationId xmlns:p14="http://schemas.microsoft.com/office/powerpoint/2010/main" val="2108020926"/>
      </p:ext>
    </p:extLst>
  </p:cSld>
  <p:clrMapOvr>
    <a:masterClrMapping/>
  </p:clrMapOvr>
</p:sld>
</file>

<file path=ppt/theme/theme1.xml><?xml version="1.0" encoding="utf-8"?>
<a:theme xmlns:a="http://schemas.openxmlformats.org/drawingml/2006/main" name="Spielende Kinder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71_TF03461883_TF03461883.potx" id="{B3D269FE-61F8-4DE3-9739-A711B536D887}" vid="{C91B945F-4FA4-49A2-ACF4-FAA502CDF003}"/>
    </a:ext>
  </a:extLst>
</a:theme>
</file>

<file path=ppt/theme/theme2.xml><?xml version="1.0" encoding="utf-8"?>
<a:theme xmlns:a="http://schemas.openxmlformats.org/drawingml/2006/main" name="Office-Design">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Bildungspräsentation „Spielende Kinder“ (Grafiken im Cartoonstil, Breitbild)</Template>
  <TotalTime>0</TotalTime>
  <Words>2443</Words>
  <Application>Microsoft Office PowerPoint</Application>
  <PresentationFormat>Breitbild</PresentationFormat>
  <Paragraphs>162</Paragraphs>
  <Slides>25</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25</vt:i4>
      </vt:variant>
    </vt:vector>
  </HeadingPairs>
  <TitlesOfParts>
    <vt:vector size="28" baseType="lpstr">
      <vt:lpstr>Euphemia</vt:lpstr>
      <vt:lpstr>Wingdings</vt:lpstr>
      <vt:lpstr>Spielende Kinder 16:9</vt:lpstr>
      <vt:lpstr>Leitbild  Kindertageseinrichtungen</vt:lpstr>
      <vt:lpstr>Inhaltsverzeichnis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Leitbild  Kindertagesstätten</dc:title>
  <dc:creator>Alexandra Schewe</dc:creator>
  <cp:lastModifiedBy>Alexandra Schewe</cp:lastModifiedBy>
  <cp:revision>116</cp:revision>
  <dcterms:created xsi:type="dcterms:W3CDTF">2022-02-21T09:47:00Z</dcterms:created>
  <dcterms:modified xsi:type="dcterms:W3CDTF">2023-07-25T06:07:03Z</dcterms:modified>
</cp:coreProperties>
</file>